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wmf" ContentType="image/x-wmf"/>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79" r:id="rId1"/>
    <p:sldMasterId id="2147483690" r:id="rId2"/>
  </p:sldMasterIdLst>
  <p:notesMasterIdLst>
    <p:notesMasterId r:id="rId43"/>
  </p:notesMasterIdLst>
  <p:sldIdLst>
    <p:sldId id="256" r:id="rId3"/>
    <p:sldId id="257" r:id="rId4"/>
    <p:sldId id="258" r:id="rId5"/>
    <p:sldId id="259" r:id="rId6"/>
    <p:sldId id="300" r:id="rId7"/>
    <p:sldId id="301" r:id="rId8"/>
    <p:sldId id="278" r:id="rId9"/>
    <p:sldId id="279" r:id="rId10"/>
    <p:sldId id="280" r:id="rId11"/>
    <p:sldId id="281" r:id="rId12"/>
    <p:sldId id="282" r:id="rId13"/>
    <p:sldId id="284" r:id="rId14"/>
    <p:sldId id="303" r:id="rId15"/>
    <p:sldId id="309" r:id="rId16"/>
    <p:sldId id="305" r:id="rId17"/>
    <p:sldId id="307" r:id="rId18"/>
    <p:sldId id="306" r:id="rId19"/>
    <p:sldId id="308" r:id="rId20"/>
    <p:sldId id="285" r:id="rId21"/>
    <p:sldId id="312" r:id="rId22"/>
    <p:sldId id="288" r:id="rId23"/>
    <p:sldId id="298" r:id="rId24"/>
    <p:sldId id="315" r:id="rId25"/>
    <p:sldId id="316" r:id="rId26"/>
    <p:sldId id="314" r:id="rId27"/>
    <p:sldId id="317" r:id="rId28"/>
    <p:sldId id="313" r:id="rId29"/>
    <p:sldId id="311" r:id="rId30"/>
    <p:sldId id="289" r:id="rId31"/>
    <p:sldId id="318" r:id="rId32"/>
    <p:sldId id="319" r:id="rId33"/>
    <p:sldId id="320" r:id="rId34"/>
    <p:sldId id="321" r:id="rId35"/>
    <p:sldId id="322" r:id="rId36"/>
    <p:sldId id="295" r:id="rId37"/>
    <p:sldId id="310" r:id="rId38"/>
    <p:sldId id="296" r:id="rId39"/>
    <p:sldId id="297" r:id="rId40"/>
    <p:sldId id="323" r:id="rId41"/>
    <p:sldId id="277" r:id="rId42"/>
  </p:sldIdLst>
  <p:sldSz cx="9144000" cy="6858000" type="screen4x3"/>
  <p:notesSz cx="6858000" cy="9144000"/>
  <p:embeddedFontLst>
    <p:embeddedFont>
      <p:font typeface="微软雅黑" panose="020B0503020204020204" pitchFamily="34" charset="-122"/>
      <p:regular r:id="rId44"/>
      <p:bold r:id="rId45"/>
    </p:embeddedFont>
    <p:embeddedFont>
      <p:font typeface="Segoe UI Light" panose="020B0502040204020203" pitchFamily="34" charset="0"/>
      <p:regular r:id="rId46"/>
      <p:italic r:id="rId47"/>
    </p:embeddedFont>
    <p:embeddedFont>
      <p:font typeface="微软雅黑" panose="020B0503020204020204" pitchFamily="34" charset="-122"/>
      <p:regular r:id="rId44"/>
      <p:bold r:id="rId45"/>
    </p:embeddedFont>
    <p:embeddedFont>
      <p:font typeface="Century Gothic" panose="020B0502020202020204" pitchFamily="34" charset="0"/>
      <p:regular r:id="rId48"/>
      <p:bold r:id="rId49"/>
      <p:italic r:id="rId50"/>
      <p:boldItalic r:id="rId51"/>
    </p:embeddedFont>
    <p:embeddedFont>
      <p:font typeface="等线 Light" panose="02010600030101010101" pitchFamily="2" charset="-122"/>
      <p:regular r:id="rId52"/>
    </p:embeddedFont>
    <p:embeddedFont>
      <p:font typeface="Calibri Light" panose="020F0302020204030204" pitchFamily="34" charset="0"/>
      <p:regular r:id="rId53"/>
      <p:italic r:id="rId54"/>
    </p:embeddedFont>
    <p:embeddedFont>
      <p:font typeface="Calibri" panose="020F0502020204030204" pitchFamily="34" charset="0"/>
      <p:regular r:id="rId55"/>
      <p:bold r:id="rId56"/>
      <p:italic r:id="rId57"/>
      <p:boldItalic r:id="rId58"/>
    </p:embeddedFont>
    <p:embeddedFont>
      <p:font typeface="等线" panose="02010600030101010101" pitchFamily="2" charset="-122"/>
      <p:regular r:id="rId59"/>
      <p:bold r:id="rId60"/>
    </p:embeddedFont>
  </p:embeddedFontLst>
  <p:defaultText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2880" userDrawn="1">
          <p15:clr>
            <a:srgbClr val="A4A3A4"/>
          </p15:clr>
        </p15:guide>
        <p15:guide id="2" orient="horz" pos="216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73A1C"/>
    <a:srgbClr val="F23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462"/>
    <p:restoredTop sz="93673"/>
  </p:normalViewPr>
  <p:slideViewPr>
    <p:cSldViewPr snapToGrid="0" snapToObjects="1">
      <p:cViewPr varScale="1">
        <p:scale>
          <a:sx n="73" d="100"/>
          <a:sy n="73" d="100"/>
        </p:scale>
        <p:origin x="66" y="936"/>
      </p:cViewPr>
      <p:guideLst>
        <p:guide pos="2880"/>
        <p:guide orient="horz" pos="216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font" Target="fonts/font4.fntdata"/><Relationship Id="rId50" Type="http://schemas.openxmlformats.org/officeDocument/2006/relationships/font" Target="fonts/font7.fntdata"/><Relationship Id="rId55" Type="http://schemas.openxmlformats.org/officeDocument/2006/relationships/font" Target="fonts/font12.fntdata"/><Relationship Id="rId63"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font" Target="fonts/font2.fntdata"/><Relationship Id="rId53" Type="http://schemas.openxmlformats.org/officeDocument/2006/relationships/font" Target="fonts/font10.fntdata"/><Relationship Id="rId58" Type="http://schemas.openxmlformats.org/officeDocument/2006/relationships/font" Target="fonts/font15.fntdata"/><Relationship Id="rId5" Type="http://schemas.openxmlformats.org/officeDocument/2006/relationships/slide" Target="slides/slide3.xml"/><Relationship Id="rId61" Type="http://schemas.openxmlformats.org/officeDocument/2006/relationships/presProps" Target="presProp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notesMaster" Target="notesMasters/notesMaster1.xml"/><Relationship Id="rId48" Type="http://schemas.openxmlformats.org/officeDocument/2006/relationships/font" Target="fonts/font5.fntdata"/><Relationship Id="rId56" Type="http://schemas.openxmlformats.org/officeDocument/2006/relationships/font" Target="fonts/font13.fntdata"/><Relationship Id="rId64"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font" Target="fonts/font8.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font" Target="fonts/font3.fntdata"/><Relationship Id="rId59" Type="http://schemas.openxmlformats.org/officeDocument/2006/relationships/font" Target="fonts/font16.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font" Target="fonts/font11.fntdata"/><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font" Target="fonts/font6.fntdata"/><Relationship Id="rId57" Type="http://schemas.openxmlformats.org/officeDocument/2006/relationships/font" Target="fonts/font14.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font" Target="fonts/font1.fntdata"/><Relationship Id="rId52" Type="http://schemas.openxmlformats.org/officeDocument/2006/relationships/font" Target="fonts/font9.fntdata"/><Relationship Id="rId60" Type="http://schemas.openxmlformats.org/officeDocument/2006/relationships/font" Target="fonts/font17.fntdata"/><Relationship Id="rId4" Type="http://schemas.openxmlformats.org/officeDocument/2006/relationships/slide" Target="slides/slide2.xml"/><Relationship Id="rId9" Type="http://schemas.openxmlformats.org/officeDocument/2006/relationships/slide" Target="slides/slide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6.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8.wmf"/></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21.wmf"/><Relationship Id="rId1" Type="http://schemas.openxmlformats.org/officeDocument/2006/relationships/image" Target="../media/image20.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4.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5.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DDB2E86-D891-4388-95ED-5DDBEF87F93D}" type="datetimeFigureOut">
              <a:rPr lang="zh-CN" altLang="en-US" smtClean="0"/>
              <a:t>2017/6/1</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CF757DE-D21B-4068-82A8-FAAD4441B50C}" type="slidenum">
              <a:rPr lang="zh-CN" altLang="en-US" smtClean="0"/>
              <a:t>‹#›</a:t>
            </a:fld>
            <a:endParaRPr lang="zh-CN" altLang="en-US"/>
          </a:p>
        </p:txBody>
      </p:sp>
    </p:spTree>
    <p:extLst>
      <p:ext uri="{BB962C8B-B14F-4D97-AF65-F5344CB8AC3E}">
        <p14:creationId xmlns:p14="http://schemas.microsoft.com/office/powerpoint/2010/main" val="4938600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DCC</a:t>
            </a:r>
            <a:r>
              <a:rPr lang="zh-CN" altLang="en-US" dirty="0" smtClean="0"/>
              <a:t>：二环己基碳二亚胺</a:t>
            </a:r>
            <a:endParaRPr lang="en-US" altLang="zh-CN" dirty="0" smtClean="0"/>
          </a:p>
          <a:p>
            <a:r>
              <a:rPr lang="en-US" altLang="zh-CN" sz="1200" b="0" i="0" kern="1200" dirty="0" smtClean="0">
                <a:solidFill>
                  <a:schemeClr val="tx1"/>
                </a:solidFill>
                <a:effectLst/>
                <a:latin typeface="+mn-lt"/>
                <a:ea typeface="+mn-ea"/>
                <a:cs typeface="+mn-cs"/>
              </a:rPr>
              <a:t>DMAP</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4-</a:t>
            </a:r>
            <a:r>
              <a:rPr lang="zh-CN" altLang="en-US" sz="1200" b="0" i="0" kern="1200" dirty="0" smtClean="0">
                <a:solidFill>
                  <a:schemeClr val="tx1"/>
                </a:solidFill>
                <a:effectLst/>
                <a:latin typeface="+mn-lt"/>
                <a:ea typeface="+mn-ea"/>
                <a:cs typeface="+mn-cs"/>
              </a:rPr>
              <a:t>二甲氨基吡啶</a:t>
            </a:r>
            <a:endParaRPr lang="en-US" altLang="zh-CN" sz="1200" b="0" i="0" kern="1200" dirty="0" smtClean="0">
              <a:solidFill>
                <a:schemeClr val="tx1"/>
              </a:solidFill>
              <a:effectLst/>
              <a:latin typeface="+mn-lt"/>
              <a:ea typeface="+mn-ea"/>
              <a:cs typeface="+mn-cs"/>
            </a:endParaRPr>
          </a:p>
          <a:p>
            <a:r>
              <a:rPr lang="en-US" altLang="zh-CN" dirty="0" smtClean="0"/>
              <a:t>DHF</a:t>
            </a:r>
            <a:r>
              <a:rPr lang="zh-CN" altLang="en-US" dirty="0" smtClean="0"/>
              <a:t>：二氢叶酸</a:t>
            </a:r>
            <a:endParaRPr lang="en-US" altLang="zh-CN" dirty="0" smtClean="0"/>
          </a:p>
          <a:p>
            <a:r>
              <a:rPr lang="en-US" altLang="zh-CN" sz="1200" b="0" i="0" kern="1200" dirty="0" smtClean="0">
                <a:solidFill>
                  <a:schemeClr val="tx1"/>
                </a:solidFill>
                <a:effectLst/>
                <a:latin typeface="+mn-lt"/>
                <a:ea typeface="+mn-ea"/>
                <a:cs typeface="+mn-cs"/>
              </a:rPr>
              <a:t>DCM</a:t>
            </a:r>
            <a:r>
              <a:rPr lang="zh-CN" altLang="en-US" sz="1200" b="0" i="0" kern="1200" dirty="0" smtClean="0">
                <a:solidFill>
                  <a:schemeClr val="tx1"/>
                </a:solidFill>
                <a:effectLst/>
                <a:latin typeface="+mn-lt"/>
                <a:ea typeface="+mn-ea"/>
                <a:cs typeface="+mn-cs"/>
              </a:rPr>
              <a:t>：二氯甲烷</a:t>
            </a:r>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fld id="{2CF757DE-D21B-4068-82A8-FAAD4441B50C}" type="slidenum">
              <a:rPr lang="zh-CN" altLang="en-US" smtClean="0"/>
              <a:t>21</a:t>
            </a:fld>
            <a:endParaRPr lang="zh-CN" altLang="en-US"/>
          </a:p>
        </p:txBody>
      </p:sp>
    </p:spTree>
    <p:extLst>
      <p:ext uri="{BB962C8B-B14F-4D97-AF65-F5344CB8AC3E}">
        <p14:creationId xmlns:p14="http://schemas.microsoft.com/office/powerpoint/2010/main" val="76205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smtClean="0">
                <a:solidFill>
                  <a:schemeClr val="tx1"/>
                </a:solidFill>
                <a:effectLst/>
                <a:latin typeface="+mn-lt"/>
                <a:ea typeface="+mn-ea"/>
                <a:cs typeface="+mn-cs"/>
              </a:rPr>
              <a:t>1-Pyrenemethylamine</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1-</a:t>
            </a:r>
            <a:r>
              <a:rPr lang="zh-CN" altLang="en-US" sz="1200" b="0" i="0" kern="1200" dirty="0" smtClean="0">
                <a:solidFill>
                  <a:schemeClr val="tx1"/>
                </a:solidFill>
                <a:effectLst/>
                <a:latin typeface="+mn-lt"/>
                <a:ea typeface="+mn-ea"/>
                <a:cs typeface="+mn-cs"/>
              </a:rPr>
              <a:t>芘甲基胺盐酸盐</a:t>
            </a:r>
            <a:endParaRPr lang="en-US" altLang="zh-CN" sz="1200" b="0" i="0" kern="1200" dirty="0" smtClean="0">
              <a:solidFill>
                <a:schemeClr val="tx1"/>
              </a:solidFill>
              <a:effectLst/>
              <a:latin typeface="+mn-lt"/>
              <a:ea typeface="+mn-ea"/>
              <a:cs typeface="+mn-cs"/>
            </a:endParaRPr>
          </a:p>
          <a:p>
            <a:r>
              <a:rPr lang="en-US" altLang="zh-CN" sz="1200" b="0" i="0" kern="1200" dirty="0" smtClean="0">
                <a:solidFill>
                  <a:schemeClr val="tx1"/>
                </a:solidFill>
                <a:effectLst/>
                <a:latin typeface="+mn-lt"/>
                <a:ea typeface="+mn-ea"/>
                <a:cs typeface="+mn-cs"/>
              </a:rPr>
              <a:t>Pyridine</a:t>
            </a:r>
            <a:r>
              <a:rPr lang="zh-CN" altLang="en-US" sz="1200" b="0" i="0" kern="1200" dirty="0" smtClean="0">
                <a:solidFill>
                  <a:schemeClr val="tx1"/>
                </a:solidFill>
                <a:effectLst/>
                <a:latin typeface="+mn-lt"/>
                <a:ea typeface="+mn-ea"/>
                <a:cs typeface="+mn-cs"/>
              </a:rPr>
              <a:t>：吡啶</a:t>
            </a:r>
            <a:endParaRPr lang="en-US" altLang="zh-CN" dirty="0" smtClean="0"/>
          </a:p>
          <a:p>
            <a:r>
              <a:rPr lang="en-US" altLang="zh-CN" dirty="0" smtClean="0"/>
              <a:t>DCC</a:t>
            </a:r>
            <a:r>
              <a:rPr lang="zh-CN" altLang="en-US" dirty="0" smtClean="0"/>
              <a:t>：二环己基碳二亚胺</a:t>
            </a:r>
            <a:endParaRPr lang="en-US" altLang="zh-CN" dirty="0" smtClean="0"/>
          </a:p>
          <a:p>
            <a:r>
              <a:rPr lang="en-US" altLang="zh-CN" sz="1200" b="0" i="0" kern="1200" dirty="0" smtClean="0">
                <a:solidFill>
                  <a:schemeClr val="tx1"/>
                </a:solidFill>
                <a:effectLst/>
                <a:latin typeface="+mn-lt"/>
                <a:ea typeface="+mn-ea"/>
                <a:cs typeface="+mn-cs"/>
              </a:rPr>
              <a:t>DMAP</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4-</a:t>
            </a:r>
            <a:r>
              <a:rPr lang="zh-CN" altLang="en-US" sz="1200" b="0" i="0" kern="1200" dirty="0" smtClean="0">
                <a:solidFill>
                  <a:schemeClr val="tx1"/>
                </a:solidFill>
                <a:effectLst/>
                <a:latin typeface="+mn-lt"/>
                <a:ea typeface="+mn-ea"/>
                <a:cs typeface="+mn-cs"/>
              </a:rPr>
              <a:t>二甲氨基吡啶</a:t>
            </a:r>
            <a:endParaRPr lang="en-US" altLang="zh-CN" sz="1200" b="0" i="0" kern="1200" dirty="0" smtClean="0">
              <a:solidFill>
                <a:schemeClr val="tx1"/>
              </a:solidFill>
              <a:effectLst/>
              <a:latin typeface="+mn-lt"/>
              <a:ea typeface="+mn-ea"/>
              <a:cs typeface="+mn-cs"/>
            </a:endParaRPr>
          </a:p>
          <a:p>
            <a:r>
              <a:rPr lang="en-US" altLang="zh-CN" sz="1200" b="0" i="0" kern="1200" dirty="0" smtClean="0">
                <a:solidFill>
                  <a:schemeClr val="tx1"/>
                </a:solidFill>
                <a:effectLst/>
                <a:latin typeface="+mn-lt"/>
                <a:ea typeface="+mn-ea"/>
                <a:cs typeface="+mn-cs"/>
              </a:rPr>
              <a:t>DMSO</a:t>
            </a:r>
            <a:r>
              <a:rPr lang="zh-CN" altLang="en-US" sz="1200" b="0" i="0" kern="1200" dirty="0" smtClean="0">
                <a:solidFill>
                  <a:schemeClr val="tx1"/>
                </a:solidFill>
                <a:effectLst/>
                <a:latin typeface="+mn-lt"/>
                <a:ea typeface="+mn-ea"/>
                <a:cs typeface="+mn-cs"/>
              </a:rPr>
              <a:t>：二甲基亚砜</a:t>
            </a:r>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fld id="{2CF757DE-D21B-4068-82A8-FAAD4441B50C}" type="slidenum">
              <a:rPr lang="zh-CN" altLang="en-US" smtClean="0"/>
              <a:t>22</a:t>
            </a:fld>
            <a:endParaRPr lang="zh-CN" altLang="en-US"/>
          </a:p>
        </p:txBody>
      </p:sp>
    </p:spTree>
    <p:extLst>
      <p:ext uri="{BB962C8B-B14F-4D97-AF65-F5344CB8AC3E}">
        <p14:creationId xmlns:p14="http://schemas.microsoft.com/office/powerpoint/2010/main" val="31018775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smtClean="0">
                <a:solidFill>
                  <a:schemeClr val="tx1"/>
                </a:solidFill>
                <a:effectLst/>
                <a:latin typeface="+mn-lt"/>
                <a:ea typeface="+mn-ea"/>
                <a:cs typeface="+mn-cs"/>
              </a:rPr>
              <a:t>1-Pyrenemethylamine</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1-</a:t>
            </a:r>
            <a:r>
              <a:rPr lang="zh-CN" altLang="en-US" sz="1200" b="0" i="0" kern="1200" dirty="0" smtClean="0">
                <a:solidFill>
                  <a:schemeClr val="tx1"/>
                </a:solidFill>
                <a:effectLst/>
                <a:latin typeface="+mn-lt"/>
                <a:ea typeface="+mn-ea"/>
                <a:cs typeface="+mn-cs"/>
              </a:rPr>
              <a:t>芘甲基胺盐酸盐</a:t>
            </a:r>
            <a:endParaRPr lang="en-US" altLang="zh-CN" sz="1200" b="0" i="0" kern="1200" dirty="0" smtClean="0">
              <a:solidFill>
                <a:schemeClr val="tx1"/>
              </a:solidFill>
              <a:effectLst/>
              <a:latin typeface="+mn-lt"/>
              <a:ea typeface="+mn-ea"/>
              <a:cs typeface="+mn-cs"/>
            </a:endParaRPr>
          </a:p>
          <a:p>
            <a:r>
              <a:rPr lang="en-US" altLang="zh-CN" sz="1200" b="0" i="0" kern="1200" dirty="0" smtClean="0">
                <a:solidFill>
                  <a:schemeClr val="tx1"/>
                </a:solidFill>
                <a:effectLst/>
                <a:latin typeface="+mn-lt"/>
                <a:ea typeface="+mn-ea"/>
                <a:cs typeface="+mn-cs"/>
              </a:rPr>
              <a:t>Pyridine</a:t>
            </a:r>
            <a:r>
              <a:rPr lang="zh-CN" altLang="en-US" sz="1200" b="0" i="0" kern="1200" dirty="0" smtClean="0">
                <a:solidFill>
                  <a:schemeClr val="tx1"/>
                </a:solidFill>
                <a:effectLst/>
                <a:latin typeface="+mn-lt"/>
                <a:ea typeface="+mn-ea"/>
                <a:cs typeface="+mn-cs"/>
              </a:rPr>
              <a:t>：吡啶</a:t>
            </a:r>
            <a:endParaRPr lang="en-US" altLang="zh-CN" dirty="0" smtClean="0"/>
          </a:p>
          <a:p>
            <a:r>
              <a:rPr lang="en-US" altLang="zh-CN" dirty="0" smtClean="0"/>
              <a:t>DCC</a:t>
            </a:r>
            <a:r>
              <a:rPr lang="zh-CN" altLang="en-US" dirty="0" smtClean="0"/>
              <a:t>：二环己基碳二亚胺</a:t>
            </a:r>
            <a:endParaRPr lang="en-US" altLang="zh-CN" dirty="0" smtClean="0"/>
          </a:p>
          <a:p>
            <a:r>
              <a:rPr lang="en-US" altLang="zh-CN" sz="1200" b="0" i="0" kern="1200" dirty="0" smtClean="0">
                <a:solidFill>
                  <a:schemeClr val="tx1"/>
                </a:solidFill>
                <a:effectLst/>
                <a:latin typeface="+mn-lt"/>
                <a:ea typeface="+mn-ea"/>
                <a:cs typeface="+mn-cs"/>
              </a:rPr>
              <a:t>DMAP</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4-</a:t>
            </a:r>
            <a:r>
              <a:rPr lang="zh-CN" altLang="en-US" sz="1200" b="0" i="0" kern="1200" dirty="0" smtClean="0">
                <a:solidFill>
                  <a:schemeClr val="tx1"/>
                </a:solidFill>
                <a:effectLst/>
                <a:latin typeface="+mn-lt"/>
                <a:ea typeface="+mn-ea"/>
                <a:cs typeface="+mn-cs"/>
              </a:rPr>
              <a:t>二甲氨基吡啶</a:t>
            </a:r>
            <a:endParaRPr lang="en-US" altLang="zh-CN" sz="1200" b="0" i="0" kern="1200" dirty="0" smtClean="0">
              <a:solidFill>
                <a:schemeClr val="tx1"/>
              </a:solidFill>
              <a:effectLst/>
              <a:latin typeface="+mn-lt"/>
              <a:ea typeface="+mn-ea"/>
              <a:cs typeface="+mn-cs"/>
            </a:endParaRPr>
          </a:p>
          <a:p>
            <a:r>
              <a:rPr lang="en-US" altLang="zh-CN" sz="1200" b="0" i="0" kern="1200" dirty="0" smtClean="0">
                <a:solidFill>
                  <a:schemeClr val="tx1"/>
                </a:solidFill>
                <a:effectLst/>
                <a:latin typeface="+mn-lt"/>
                <a:ea typeface="+mn-ea"/>
                <a:cs typeface="+mn-cs"/>
              </a:rPr>
              <a:t>DMSO</a:t>
            </a:r>
            <a:r>
              <a:rPr lang="zh-CN" altLang="en-US" sz="1200" b="0" i="0" kern="1200" dirty="0" smtClean="0">
                <a:solidFill>
                  <a:schemeClr val="tx1"/>
                </a:solidFill>
                <a:effectLst/>
                <a:latin typeface="+mn-lt"/>
                <a:ea typeface="+mn-ea"/>
                <a:cs typeface="+mn-cs"/>
              </a:rPr>
              <a:t>：二甲基亚砜</a:t>
            </a:r>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fld id="{2CF757DE-D21B-4068-82A8-FAAD4441B50C}" type="slidenum">
              <a:rPr lang="zh-CN" altLang="en-US" smtClean="0"/>
              <a:t>23</a:t>
            </a:fld>
            <a:endParaRPr lang="zh-CN" altLang="en-US"/>
          </a:p>
        </p:txBody>
      </p:sp>
    </p:spTree>
    <p:extLst>
      <p:ext uri="{BB962C8B-B14F-4D97-AF65-F5344CB8AC3E}">
        <p14:creationId xmlns:p14="http://schemas.microsoft.com/office/powerpoint/2010/main" val="14842462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smtClean="0">
                <a:solidFill>
                  <a:schemeClr val="tx1"/>
                </a:solidFill>
                <a:effectLst/>
                <a:latin typeface="+mn-lt"/>
                <a:ea typeface="+mn-ea"/>
                <a:cs typeface="+mn-cs"/>
              </a:rPr>
              <a:t>1-Pyrenemethylamine</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1-</a:t>
            </a:r>
            <a:r>
              <a:rPr lang="zh-CN" altLang="en-US" sz="1200" b="0" i="0" kern="1200" dirty="0" smtClean="0">
                <a:solidFill>
                  <a:schemeClr val="tx1"/>
                </a:solidFill>
                <a:effectLst/>
                <a:latin typeface="+mn-lt"/>
                <a:ea typeface="+mn-ea"/>
                <a:cs typeface="+mn-cs"/>
              </a:rPr>
              <a:t>芘甲基胺盐酸盐</a:t>
            </a:r>
            <a:endParaRPr lang="en-US" altLang="zh-CN" sz="1200" b="0" i="0" kern="1200" dirty="0" smtClean="0">
              <a:solidFill>
                <a:schemeClr val="tx1"/>
              </a:solidFill>
              <a:effectLst/>
              <a:latin typeface="+mn-lt"/>
              <a:ea typeface="+mn-ea"/>
              <a:cs typeface="+mn-cs"/>
            </a:endParaRPr>
          </a:p>
          <a:p>
            <a:r>
              <a:rPr lang="en-US" altLang="zh-CN" sz="1200" b="0" i="0" kern="1200" dirty="0" smtClean="0">
                <a:solidFill>
                  <a:schemeClr val="tx1"/>
                </a:solidFill>
                <a:effectLst/>
                <a:latin typeface="+mn-lt"/>
                <a:ea typeface="+mn-ea"/>
                <a:cs typeface="+mn-cs"/>
              </a:rPr>
              <a:t>Pyridine</a:t>
            </a:r>
            <a:r>
              <a:rPr lang="zh-CN" altLang="en-US" sz="1200" b="0" i="0" kern="1200" dirty="0" smtClean="0">
                <a:solidFill>
                  <a:schemeClr val="tx1"/>
                </a:solidFill>
                <a:effectLst/>
                <a:latin typeface="+mn-lt"/>
                <a:ea typeface="+mn-ea"/>
                <a:cs typeface="+mn-cs"/>
              </a:rPr>
              <a:t>：吡啶</a:t>
            </a:r>
            <a:endParaRPr lang="en-US" altLang="zh-CN" dirty="0" smtClean="0"/>
          </a:p>
          <a:p>
            <a:r>
              <a:rPr lang="en-US" altLang="zh-CN" dirty="0" smtClean="0"/>
              <a:t>DCC</a:t>
            </a:r>
            <a:r>
              <a:rPr lang="zh-CN" altLang="en-US" dirty="0" smtClean="0"/>
              <a:t>：二环己基碳二亚胺</a:t>
            </a:r>
            <a:endParaRPr lang="en-US" altLang="zh-CN" dirty="0" smtClean="0"/>
          </a:p>
          <a:p>
            <a:r>
              <a:rPr lang="en-US" altLang="zh-CN" sz="1200" b="0" i="0" kern="1200" dirty="0" smtClean="0">
                <a:solidFill>
                  <a:schemeClr val="tx1"/>
                </a:solidFill>
                <a:effectLst/>
                <a:latin typeface="+mn-lt"/>
                <a:ea typeface="+mn-ea"/>
                <a:cs typeface="+mn-cs"/>
              </a:rPr>
              <a:t>DMAP</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4-</a:t>
            </a:r>
            <a:r>
              <a:rPr lang="zh-CN" altLang="en-US" sz="1200" b="0" i="0" kern="1200" dirty="0" smtClean="0">
                <a:solidFill>
                  <a:schemeClr val="tx1"/>
                </a:solidFill>
                <a:effectLst/>
                <a:latin typeface="+mn-lt"/>
                <a:ea typeface="+mn-ea"/>
                <a:cs typeface="+mn-cs"/>
              </a:rPr>
              <a:t>二甲氨基吡啶</a:t>
            </a:r>
            <a:endParaRPr lang="en-US" altLang="zh-CN" sz="1200" b="0" i="0" kern="1200" dirty="0" smtClean="0">
              <a:solidFill>
                <a:schemeClr val="tx1"/>
              </a:solidFill>
              <a:effectLst/>
              <a:latin typeface="+mn-lt"/>
              <a:ea typeface="+mn-ea"/>
              <a:cs typeface="+mn-cs"/>
            </a:endParaRPr>
          </a:p>
          <a:p>
            <a:r>
              <a:rPr lang="en-US" altLang="zh-CN" sz="1200" b="0" i="0" kern="1200" dirty="0" smtClean="0">
                <a:solidFill>
                  <a:schemeClr val="tx1"/>
                </a:solidFill>
                <a:effectLst/>
                <a:latin typeface="+mn-lt"/>
                <a:ea typeface="+mn-ea"/>
                <a:cs typeface="+mn-cs"/>
              </a:rPr>
              <a:t>DMSO</a:t>
            </a:r>
            <a:r>
              <a:rPr lang="zh-CN" altLang="en-US" sz="1200" b="0" i="0" kern="1200" dirty="0" smtClean="0">
                <a:solidFill>
                  <a:schemeClr val="tx1"/>
                </a:solidFill>
                <a:effectLst/>
                <a:latin typeface="+mn-lt"/>
                <a:ea typeface="+mn-ea"/>
                <a:cs typeface="+mn-cs"/>
              </a:rPr>
              <a:t>：二甲基亚砜</a:t>
            </a:r>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fld id="{2CF757DE-D21B-4068-82A8-FAAD4441B50C}" type="slidenum">
              <a:rPr lang="zh-CN" altLang="en-US" smtClean="0"/>
              <a:t>24</a:t>
            </a:fld>
            <a:endParaRPr lang="zh-CN" altLang="en-US"/>
          </a:p>
        </p:txBody>
      </p:sp>
    </p:spTree>
    <p:extLst>
      <p:ext uri="{BB962C8B-B14F-4D97-AF65-F5344CB8AC3E}">
        <p14:creationId xmlns:p14="http://schemas.microsoft.com/office/powerpoint/2010/main" val="136085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smtClean="0">
                <a:solidFill>
                  <a:schemeClr val="tx1"/>
                </a:solidFill>
                <a:effectLst/>
                <a:latin typeface="+mn-lt"/>
                <a:ea typeface="+mn-ea"/>
                <a:cs typeface="+mn-cs"/>
              </a:rPr>
              <a:t>1-Pyrenemethylamine</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1-</a:t>
            </a:r>
            <a:r>
              <a:rPr lang="zh-CN" altLang="en-US" sz="1200" b="0" i="0" kern="1200" dirty="0" smtClean="0">
                <a:solidFill>
                  <a:schemeClr val="tx1"/>
                </a:solidFill>
                <a:effectLst/>
                <a:latin typeface="+mn-lt"/>
                <a:ea typeface="+mn-ea"/>
                <a:cs typeface="+mn-cs"/>
              </a:rPr>
              <a:t>芘甲基胺盐酸盐</a:t>
            </a:r>
            <a:endParaRPr lang="en-US" altLang="zh-CN" sz="1200" b="0" i="0" kern="1200" dirty="0" smtClean="0">
              <a:solidFill>
                <a:schemeClr val="tx1"/>
              </a:solidFill>
              <a:effectLst/>
              <a:latin typeface="+mn-lt"/>
              <a:ea typeface="+mn-ea"/>
              <a:cs typeface="+mn-cs"/>
            </a:endParaRPr>
          </a:p>
          <a:p>
            <a:r>
              <a:rPr lang="en-US" altLang="zh-CN" sz="1200" b="0" i="0" kern="1200" dirty="0" smtClean="0">
                <a:solidFill>
                  <a:schemeClr val="tx1"/>
                </a:solidFill>
                <a:effectLst/>
                <a:latin typeface="+mn-lt"/>
                <a:ea typeface="+mn-ea"/>
                <a:cs typeface="+mn-cs"/>
              </a:rPr>
              <a:t>Pyridine</a:t>
            </a:r>
            <a:r>
              <a:rPr lang="zh-CN" altLang="en-US" sz="1200" b="0" i="0" kern="1200" dirty="0" smtClean="0">
                <a:solidFill>
                  <a:schemeClr val="tx1"/>
                </a:solidFill>
                <a:effectLst/>
                <a:latin typeface="+mn-lt"/>
                <a:ea typeface="+mn-ea"/>
                <a:cs typeface="+mn-cs"/>
              </a:rPr>
              <a:t>：吡啶</a:t>
            </a:r>
            <a:endParaRPr lang="en-US" altLang="zh-CN" dirty="0" smtClean="0"/>
          </a:p>
          <a:p>
            <a:r>
              <a:rPr lang="en-US" altLang="zh-CN" dirty="0" smtClean="0"/>
              <a:t>DCC</a:t>
            </a:r>
            <a:r>
              <a:rPr lang="zh-CN" altLang="en-US" dirty="0" smtClean="0"/>
              <a:t>：二环己基碳二亚胺</a:t>
            </a:r>
            <a:endParaRPr lang="en-US" altLang="zh-CN" dirty="0" smtClean="0"/>
          </a:p>
          <a:p>
            <a:r>
              <a:rPr lang="en-US" altLang="zh-CN" sz="1200" b="0" i="0" kern="1200" dirty="0" smtClean="0">
                <a:solidFill>
                  <a:schemeClr val="tx1"/>
                </a:solidFill>
                <a:effectLst/>
                <a:latin typeface="+mn-lt"/>
                <a:ea typeface="+mn-ea"/>
                <a:cs typeface="+mn-cs"/>
              </a:rPr>
              <a:t>DMAP</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4-</a:t>
            </a:r>
            <a:r>
              <a:rPr lang="zh-CN" altLang="en-US" sz="1200" b="0" i="0" kern="1200" dirty="0" smtClean="0">
                <a:solidFill>
                  <a:schemeClr val="tx1"/>
                </a:solidFill>
                <a:effectLst/>
                <a:latin typeface="+mn-lt"/>
                <a:ea typeface="+mn-ea"/>
                <a:cs typeface="+mn-cs"/>
              </a:rPr>
              <a:t>二甲氨基吡啶</a:t>
            </a:r>
            <a:endParaRPr lang="en-US" altLang="zh-CN" sz="1200" b="0" i="0" kern="1200" dirty="0" smtClean="0">
              <a:solidFill>
                <a:schemeClr val="tx1"/>
              </a:solidFill>
              <a:effectLst/>
              <a:latin typeface="+mn-lt"/>
              <a:ea typeface="+mn-ea"/>
              <a:cs typeface="+mn-cs"/>
            </a:endParaRPr>
          </a:p>
          <a:p>
            <a:r>
              <a:rPr lang="en-US" altLang="zh-CN" sz="1200" b="0" i="0" kern="1200" dirty="0" smtClean="0">
                <a:solidFill>
                  <a:schemeClr val="tx1"/>
                </a:solidFill>
                <a:effectLst/>
                <a:latin typeface="+mn-lt"/>
                <a:ea typeface="+mn-ea"/>
                <a:cs typeface="+mn-cs"/>
              </a:rPr>
              <a:t>DMSO</a:t>
            </a:r>
            <a:r>
              <a:rPr lang="zh-CN" altLang="en-US" sz="1200" b="0" i="0" kern="1200" dirty="0" smtClean="0">
                <a:solidFill>
                  <a:schemeClr val="tx1"/>
                </a:solidFill>
                <a:effectLst/>
                <a:latin typeface="+mn-lt"/>
                <a:ea typeface="+mn-ea"/>
                <a:cs typeface="+mn-cs"/>
              </a:rPr>
              <a:t>：二甲基亚砜</a:t>
            </a:r>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fld id="{2CF757DE-D21B-4068-82A8-FAAD4441B50C}" type="slidenum">
              <a:rPr lang="zh-CN" altLang="en-US" smtClean="0"/>
              <a:t>25</a:t>
            </a:fld>
            <a:endParaRPr lang="zh-CN" altLang="en-US"/>
          </a:p>
        </p:txBody>
      </p:sp>
    </p:spTree>
    <p:extLst>
      <p:ext uri="{BB962C8B-B14F-4D97-AF65-F5344CB8AC3E}">
        <p14:creationId xmlns:p14="http://schemas.microsoft.com/office/powerpoint/2010/main" val="33933967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smtClean="0">
                <a:solidFill>
                  <a:schemeClr val="tx1"/>
                </a:solidFill>
                <a:effectLst/>
                <a:latin typeface="+mn-lt"/>
                <a:ea typeface="+mn-ea"/>
                <a:cs typeface="+mn-cs"/>
              </a:rPr>
              <a:t>1-Pyrenemethylamine</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1-</a:t>
            </a:r>
            <a:r>
              <a:rPr lang="zh-CN" altLang="en-US" sz="1200" b="0" i="0" kern="1200" dirty="0" smtClean="0">
                <a:solidFill>
                  <a:schemeClr val="tx1"/>
                </a:solidFill>
                <a:effectLst/>
                <a:latin typeface="+mn-lt"/>
                <a:ea typeface="+mn-ea"/>
                <a:cs typeface="+mn-cs"/>
              </a:rPr>
              <a:t>芘甲基胺盐酸盐</a:t>
            </a:r>
            <a:endParaRPr lang="en-US" altLang="zh-CN" sz="1200" b="0" i="0" kern="1200" dirty="0" smtClean="0">
              <a:solidFill>
                <a:schemeClr val="tx1"/>
              </a:solidFill>
              <a:effectLst/>
              <a:latin typeface="+mn-lt"/>
              <a:ea typeface="+mn-ea"/>
              <a:cs typeface="+mn-cs"/>
            </a:endParaRPr>
          </a:p>
          <a:p>
            <a:r>
              <a:rPr lang="en-US" altLang="zh-CN" sz="1200" b="0" i="0" kern="1200" dirty="0" smtClean="0">
                <a:solidFill>
                  <a:schemeClr val="tx1"/>
                </a:solidFill>
                <a:effectLst/>
                <a:latin typeface="+mn-lt"/>
                <a:ea typeface="+mn-ea"/>
                <a:cs typeface="+mn-cs"/>
              </a:rPr>
              <a:t>Pyridine</a:t>
            </a:r>
            <a:r>
              <a:rPr lang="zh-CN" altLang="en-US" sz="1200" b="0" i="0" kern="1200" dirty="0" smtClean="0">
                <a:solidFill>
                  <a:schemeClr val="tx1"/>
                </a:solidFill>
                <a:effectLst/>
                <a:latin typeface="+mn-lt"/>
                <a:ea typeface="+mn-ea"/>
                <a:cs typeface="+mn-cs"/>
              </a:rPr>
              <a:t>：吡啶</a:t>
            </a:r>
            <a:endParaRPr lang="en-US" altLang="zh-CN" dirty="0" smtClean="0"/>
          </a:p>
          <a:p>
            <a:r>
              <a:rPr lang="en-US" altLang="zh-CN" dirty="0" smtClean="0"/>
              <a:t>DCC</a:t>
            </a:r>
            <a:r>
              <a:rPr lang="zh-CN" altLang="en-US" dirty="0" smtClean="0"/>
              <a:t>：二环己基碳二亚胺</a:t>
            </a:r>
            <a:endParaRPr lang="en-US" altLang="zh-CN" dirty="0" smtClean="0"/>
          </a:p>
          <a:p>
            <a:r>
              <a:rPr lang="en-US" altLang="zh-CN" sz="1200" b="0" i="0" kern="1200" dirty="0" smtClean="0">
                <a:solidFill>
                  <a:schemeClr val="tx1"/>
                </a:solidFill>
                <a:effectLst/>
                <a:latin typeface="+mn-lt"/>
                <a:ea typeface="+mn-ea"/>
                <a:cs typeface="+mn-cs"/>
              </a:rPr>
              <a:t>DMAP</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4-</a:t>
            </a:r>
            <a:r>
              <a:rPr lang="zh-CN" altLang="en-US" sz="1200" b="0" i="0" kern="1200" dirty="0" smtClean="0">
                <a:solidFill>
                  <a:schemeClr val="tx1"/>
                </a:solidFill>
                <a:effectLst/>
                <a:latin typeface="+mn-lt"/>
                <a:ea typeface="+mn-ea"/>
                <a:cs typeface="+mn-cs"/>
              </a:rPr>
              <a:t>二甲氨基吡啶</a:t>
            </a:r>
            <a:endParaRPr lang="en-US" altLang="zh-CN" sz="1200" b="0" i="0" kern="1200" dirty="0" smtClean="0">
              <a:solidFill>
                <a:schemeClr val="tx1"/>
              </a:solidFill>
              <a:effectLst/>
              <a:latin typeface="+mn-lt"/>
              <a:ea typeface="+mn-ea"/>
              <a:cs typeface="+mn-cs"/>
            </a:endParaRPr>
          </a:p>
          <a:p>
            <a:r>
              <a:rPr lang="en-US" altLang="zh-CN" sz="1200" b="0" i="0" kern="1200" dirty="0" smtClean="0">
                <a:solidFill>
                  <a:schemeClr val="tx1"/>
                </a:solidFill>
                <a:effectLst/>
                <a:latin typeface="+mn-lt"/>
                <a:ea typeface="+mn-ea"/>
                <a:cs typeface="+mn-cs"/>
              </a:rPr>
              <a:t>DMSO</a:t>
            </a:r>
            <a:r>
              <a:rPr lang="zh-CN" altLang="en-US" sz="1200" b="0" i="0" kern="1200" dirty="0" smtClean="0">
                <a:solidFill>
                  <a:schemeClr val="tx1"/>
                </a:solidFill>
                <a:effectLst/>
                <a:latin typeface="+mn-lt"/>
                <a:ea typeface="+mn-ea"/>
                <a:cs typeface="+mn-cs"/>
              </a:rPr>
              <a:t>：二甲基亚砜</a:t>
            </a:r>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fld id="{2CF757DE-D21B-4068-82A8-FAAD4441B50C}" type="slidenum">
              <a:rPr lang="zh-CN" altLang="en-US" smtClean="0"/>
              <a:t>26</a:t>
            </a:fld>
            <a:endParaRPr lang="zh-CN" altLang="en-US"/>
          </a:p>
        </p:txBody>
      </p:sp>
    </p:spTree>
    <p:extLst>
      <p:ext uri="{BB962C8B-B14F-4D97-AF65-F5344CB8AC3E}">
        <p14:creationId xmlns:p14="http://schemas.microsoft.com/office/powerpoint/2010/main" val="40550636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2.xml"/><Relationship Id="rId5" Type="http://schemas.microsoft.com/office/2007/relationships/hdphoto" Target="../media/hdphoto2.wdp"/><Relationship Id="rId4"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2.xml"/><Relationship Id="rId5" Type="http://schemas.microsoft.com/office/2007/relationships/hdphoto" Target="../media/hdphoto4.wdp"/><Relationship Id="rId4" Type="http://schemas.openxmlformats.org/officeDocument/2006/relationships/image" Target="../media/image5.png"/></Relationships>
</file>

<file path=ppt/slideLayouts/_rels/slideLayout17.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1.xml"/></Relationships>
</file>

<file path=ppt/slideLayouts/_rels/slideLayout19.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2.xml"/><Relationship Id="rId5" Type="http://schemas.microsoft.com/office/2007/relationships/hdphoto" Target="../media/hdphoto4.wdp"/><Relationship Id="rId4"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2.xml"/><Relationship Id="rId5" Type="http://schemas.microsoft.com/office/2007/relationships/hdphoto" Target="../media/hdphoto4.wdp"/><Relationship Id="rId4" Type="http://schemas.openxmlformats.org/officeDocument/2006/relationships/image" Target="../media/image5.png"/></Relationships>
</file>

<file path=ppt/slideLayouts/_rels/slideLayout21.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2.xml"/><Relationship Id="rId5" Type="http://schemas.microsoft.com/office/2007/relationships/hdphoto" Target="../media/hdphoto4.wdp"/><Relationship Id="rId4" Type="http://schemas.openxmlformats.org/officeDocument/2006/relationships/image" Target="../media/image5.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www.officeplus.cn/"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注页">
    <p:spTree>
      <p:nvGrpSpPr>
        <p:cNvPr id="1" name=""/>
        <p:cNvGrpSpPr/>
        <p:nvPr/>
      </p:nvGrpSpPr>
      <p:grpSpPr>
        <a:xfrm>
          <a:off x="0" y="0"/>
          <a:ext cx="0" cy="0"/>
          <a:chOff x="0" y="0"/>
          <a:chExt cx="0" cy="0"/>
        </a:xfrm>
      </p:grpSpPr>
      <p:sp>
        <p:nvSpPr>
          <p:cNvPr id="6" name="矩形 5"/>
          <p:cNvSpPr/>
          <p:nvPr userDrawn="1"/>
        </p:nvSpPr>
        <p:spPr>
          <a:xfrm>
            <a:off x="330453" y="759873"/>
            <a:ext cx="646331" cy="369332"/>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srgbClr val="FFFFFF"/>
                </a:solidFill>
                <a:effectLst/>
                <a:uLnTx/>
                <a:uFillTx/>
                <a:latin typeface="Segoe UI Light"/>
                <a:ea typeface="微软雅黑"/>
                <a:cs typeface="Segoe UI Light"/>
              </a:rPr>
              <a:t>标注</a:t>
            </a:r>
          </a:p>
        </p:txBody>
      </p:sp>
      <p:sp>
        <p:nvSpPr>
          <p:cNvPr id="11" name="矩形 10"/>
          <p:cNvSpPr/>
          <p:nvPr userDrawn="1"/>
        </p:nvSpPr>
        <p:spPr>
          <a:xfrm>
            <a:off x="1929442" y="759874"/>
            <a:ext cx="1051501" cy="3733330"/>
          </a:xfrm>
          <a:prstGeom prst="rect">
            <a:avLst/>
          </a:prstGeom>
        </p:spPr>
        <p:txBody>
          <a:bodyPr wrap="square">
            <a:spAutoFit/>
          </a:bodyPr>
          <a:lstStyle/>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字体使用 </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行距</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背景图片出处</a:t>
            </a: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声明</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2" name="矩形 11"/>
          <p:cNvSpPr/>
          <p:nvPr userDrawn="1"/>
        </p:nvSpPr>
        <p:spPr>
          <a:xfrm>
            <a:off x="3114758" y="759874"/>
            <a:ext cx="5305759" cy="4506555"/>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英文 </a:t>
            </a:r>
            <a:r>
              <a:rPr kumimoji="0" lang="is-IS" altLang="zh-CN" sz="1400" b="0" i="0" u="none" strike="noStrike" kern="0" cap="none" spc="0" normalizeH="0" baseline="0" noProof="0" dirty="0">
                <a:ln>
                  <a:noFill/>
                </a:ln>
                <a:solidFill>
                  <a:srgbClr val="FFFFFF"/>
                </a:solidFill>
                <a:effectLst/>
                <a:uLnTx/>
                <a:uFillTx/>
                <a:latin typeface="Segoe UI Light"/>
                <a:cs typeface="Segoe UI Light"/>
              </a:rPr>
              <a:t>Microsoft YaHei</a:t>
            </a:r>
            <a:endParaRPr kumimoji="0" lang="zh-CN" altLang="en-US" sz="1400" b="0" i="0" u="none" strike="noStrike" kern="0" cap="none" spc="0" normalizeH="0" baseline="0" noProof="0" dirty="0">
              <a:ln>
                <a:noFill/>
              </a:ln>
              <a:solidFill>
                <a:srgbClr val="FFFFFF"/>
              </a:solidFill>
              <a:effectLst/>
              <a:uLnTx/>
              <a:uFillTx/>
              <a:latin typeface="Segoe UI Light"/>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中文 微软雅黑</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正文 </a:t>
            </a:r>
            <a:r>
              <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rPr>
              <a:t>1.3</a:t>
            </a: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dirty="0" err="1">
                <a:ln>
                  <a:noFill/>
                </a:ln>
                <a:solidFill>
                  <a:srgbClr val="FFFFFF"/>
                </a:solidFill>
                <a:effectLst/>
                <a:uLnTx/>
                <a:uFillTx/>
                <a:latin typeface="Segoe UI Light"/>
                <a:ea typeface="微软雅黑"/>
                <a:cs typeface="Segoe UI Light"/>
              </a:rPr>
              <a:t>cn.bing.com</a:t>
            </a: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algn="l" defTabSz="609585" rtl="0" eaLnBrk="1" fontAlgn="auto" latinLnBrk="0" hangingPunct="1">
              <a:lnSpc>
                <a:spcPct val="130000"/>
              </a:lnSpc>
              <a:spcBef>
                <a:spcPts val="0"/>
              </a:spcBef>
              <a:spcAft>
                <a:spcPts val="0"/>
              </a:spcAft>
              <a:buClrTx/>
              <a:buSzTx/>
              <a:buFontTx/>
              <a:buNone/>
              <a:tabLst/>
              <a:defRPr/>
            </a:pP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本网站所提供的任何信息内容（包括但不限于 </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PPT</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模板、</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Word</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文档、</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Excel</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图表、图片素材等）均受</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中华人民共和国著作权法</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信息网络传播权保护条例</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及其他适用的法律法规的保护，未经权利人书面明确授权，信息内容的任何部分</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包括图片或图表</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不得被全部或部分的复制、传播、销售，否则将承担法律责任。</a:t>
            </a:r>
          </a:p>
        </p:txBody>
      </p:sp>
      <p:sp>
        <p:nvSpPr>
          <p:cNvPr id="13" name="矩形 12"/>
          <p:cNvSpPr/>
          <p:nvPr userDrawn="1"/>
        </p:nvSpPr>
        <p:spPr>
          <a:xfrm>
            <a:off x="330453" y="182446"/>
            <a:ext cx="777777" cy="246221"/>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1" lang="en-US" altLang="zh-CN" sz="1000" b="0" i="0" u="none" strike="noStrike" kern="0" cap="none" spc="0" normalizeH="0" baseline="0" noProof="0" dirty="0">
                <a:ln>
                  <a:noFill/>
                </a:ln>
                <a:solidFill>
                  <a:prstClr val="white"/>
                </a:solidFill>
                <a:effectLst/>
                <a:uLnTx/>
                <a:uFillTx/>
                <a:latin typeface="Segoe UI Light"/>
                <a:ea typeface="微软雅黑" charset="0"/>
                <a:cs typeface="Segoe UI Light"/>
              </a:rPr>
              <a:t>OfficePLUS</a:t>
            </a:r>
            <a:endParaRPr kumimoji="0" lang="zh-CN" altLang="en-US" sz="1000" b="0" i="0" u="none" strike="noStrike" kern="0" cap="none" spc="0" normalizeH="0" baseline="0" noProof="0" dirty="0">
              <a:ln>
                <a:noFill/>
              </a:ln>
              <a:solidFill>
                <a:prstClr val="white"/>
              </a:solidFill>
              <a:effectLst/>
              <a:uLnTx/>
              <a:uFillTx/>
              <a:latin typeface="Segoe UI Light"/>
              <a:ea typeface="微软雅黑" charset="0"/>
              <a:cs typeface="Segoe UI Light"/>
            </a:endParaRPr>
          </a:p>
        </p:txBody>
      </p:sp>
    </p:spTree>
    <p:extLst>
      <p:ext uri="{BB962C8B-B14F-4D97-AF65-F5344CB8AC3E}">
        <p14:creationId xmlns:p14="http://schemas.microsoft.com/office/powerpoint/2010/main" val="41108987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6/1/2017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5862392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smtClean="0"/>
              <a:t>单击此处编辑母版标题样式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Date Placeholder 4"/>
          <p:cNvSpPr>
            <a:spLocks noGrp="1"/>
          </p:cNvSpPr>
          <p:nvPr>
            <p:ph type="dt" sz="half" idx="10"/>
          </p:nvPr>
        </p:nvSpPr>
        <p:spPr/>
        <p:txBody>
          <a:bodyPr/>
          <a:lstStyle/>
          <a:p>
            <a:fld id="{C764DE79-268F-4C1A-8933-263129D2AF90}" type="datetimeFigureOut">
              <a:rPr lang="en-US" dirty="0"/>
              <a:t>6/1/2017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40452691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Date Placeholder 4"/>
          <p:cNvSpPr>
            <a:spLocks noGrp="1"/>
          </p:cNvSpPr>
          <p:nvPr>
            <p:ph type="dt" sz="half" idx="10"/>
          </p:nvPr>
        </p:nvSpPr>
        <p:spPr/>
        <p:txBody>
          <a:bodyPr/>
          <a:lstStyle/>
          <a:p>
            <a:fld id="{C764DE79-268F-4C1A-8933-263129D2AF90}" type="datetimeFigureOut">
              <a:rPr lang="en-US" dirty="0"/>
              <a:t>6/1/2017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55422797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6/1/2017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40156096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6/1/2017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89530681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封面页">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extLst>
              <a:ext uri="{BEBA8EAE-BF5A-486C-A8C5-ECC9F3942E4B}">
                <a14:imgProps xmlns:a14="http://schemas.microsoft.com/office/drawing/2010/main">
                  <a14:imgLayer r:embed="rId3">
                    <a14:imgEffect>
                      <a14:artisticTexturizer scaling="0"/>
                    </a14:imgEffect>
                  </a14:imgLayer>
                </a14:imgProps>
              </a:ext>
            </a:extLst>
          </a:blip>
          <a:stretch>
            <a:fillRect/>
          </a:stretch>
        </p:blipFill>
        <p:spPr>
          <a:xfrm>
            <a:off x="797659" y="910683"/>
            <a:ext cx="7548683" cy="1150770"/>
          </a:xfrm>
          <a:prstGeom prst="rect">
            <a:avLst/>
          </a:prstGeom>
        </p:spPr>
      </p:pic>
      <p:sp>
        <p:nvSpPr>
          <p:cNvPr id="4" name="文本占位符 3"/>
          <p:cNvSpPr>
            <a:spLocks noGrp="1"/>
          </p:cNvSpPr>
          <p:nvPr>
            <p:ph type="body" sz="quarter" idx="10"/>
          </p:nvPr>
        </p:nvSpPr>
        <p:spPr>
          <a:xfrm>
            <a:off x="567929" y="2328863"/>
            <a:ext cx="8008143" cy="985838"/>
          </a:xfrm>
          <a:prstGeom prst="rect">
            <a:avLst/>
          </a:prstGeom>
        </p:spPr>
        <p:txBody>
          <a:bodyPr/>
          <a:lstStyle>
            <a:lvl1pPr marL="0" indent="0" algn="ctr">
              <a:buNone/>
              <a:defRPr sz="6600" b="1">
                <a:solidFill>
                  <a:schemeClr val="accent2">
                    <a:lumMod val="50000"/>
                  </a:schemeClr>
                </a:solidFill>
              </a:defRPr>
            </a:lvl1pPr>
          </a:lstStyle>
          <a:p>
            <a:pPr lvl="0"/>
            <a:endParaRPr kumimoji="1" lang="zh-CN" altLang="en-US"/>
          </a:p>
        </p:txBody>
      </p:sp>
      <p:sp>
        <p:nvSpPr>
          <p:cNvPr id="5" name="文本占位符 3"/>
          <p:cNvSpPr>
            <a:spLocks noGrp="1"/>
          </p:cNvSpPr>
          <p:nvPr>
            <p:ph type="body" sz="quarter" idx="11"/>
          </p:nvPr>
        </p:nvSpPr>
        <p:spPr>
          <a:xfrm>
            <a:off x="1587698" y="910684"/>
            <a:ext cx="5968604" cy="760955"/>
          </a:xfrm>
          <a:prstGeom prst="rect">
            <a:avLst/>
          </a:prstGeom>
        </p:spPr>
        <p:txBody>
          <a:bodyPr anchor="ctr"/>
          <a:lstStyle>
            <a:lvl1pPr marL="0" indent="0" algn="ctr">
              <a:buNone/>
              <a:defRPr sz="3200" b="1">
                <a:solidFill>
                  <a:schemeClr val="bg1"/>
                </a:solidFill>
              </a:defRPr>
            </a:lvl1pPr>
          </a:lstStyle>
          <a:p>
            <a:pPr lvl="0"/>
            <a:endParaRPr kumimoji="1" lang="zh-CN" altLang="en-US"/>
          </a:p>
        </p:txBody>
      </p:sp>
      <p:sp>
        <p:nvSpPr>
          <p:cNvPr id="6" name="文本占位符 3"/>
          <p:cNvSpPr>
            <a:spLocks noGrp="1"/>
          </p:cNvSpPr>
          <p:nvPr>
            <p:ph type="body" sz="quarter" idx="12"/>
          </p:nvPr>
        </p:nvSpPr>
        <p:spPr>
          <a:xfrm>
            <a:off x="567929" y="3314702"/>
            <a:ext cx="8008143" cy="585787"/>
          </a:xfrm>
          <a:prstGeom prst="rect">
            <a:avLst/>
          </a:prstGeom>
        </p:spPr>
        <p:txBody>
          <a:bodyPr/>
          <a:lstStyle>
            <a:lvl1pPr marL="0" indent="0" algn="ctr">
              <a:buNone/>
              <a:defRPr sz="3200" b="1">
                <a:solidFill>
                  <a:schemeClr val="accent2"/>
                </a:solidFill>
              </a:defRPr>
            </a:lvl1pPr>
          </a:lstStyle>
          <a:p>
            <a:pPr lvl="0"/>
            <a:endParaRPr kumimoji="1" lang="zh-CN" altLang="en-US"/>
          </a:p>
        </p:txBody>
      </p:sp>
      <p:sp>
        <p:nvSpPr>
          <p:cNvPr id="7" name="文本占位符 3"/>
          <p:cNvSpPr>
            <a:spLocks noGrp="1"/>
          </p:cNvSpPr>
          <p:nvPr>
            <p:ph type="body" sz="quarter" idx="13"/>
          </p:nvPr>
        </p:nvSpPr>
        <p:spPr>
          <a:xfrm>
            <a:off x="3493294" y="4530395"/>
            <a:ext cx="2157413" cy="392907"/>
          </a:xfrm>
          <a:prstGeom prst="rect">
            <a:avLst/>
          </a:prstGeom>
        </p:spPr>
        <p:txBody>
          <a:bodyPr/>
          <a:lstStyle>
            <a:lvl1pPr marL="0" indent="0" algn="ctr">
              <a:buNone/>
              <a:defRPr sz="1600" b="0">
                <a:solidFill>
                  <a:schemeClr val="accent2">
                    <a:lumMod val="50000"/>
                  </a:schemeClr>
                </a:solidFill>
              </a:defRPr>
            </a:lvl1pPr>
          </a:lstStyle>
          <a:p>
            <a:pPr lvl="0"/>
            <a:endParaRPr kumimoji="1" lang="zh-CN" altLang="en-US" dirty="0"/>
          </a:p>
        </p:txBody>
      </p:sp>
      <p:cxnSp>
        <p:nvCxnSpPr>
          <p:cNvPr id="9" name="直接连接符 79"/>
          <p:cNvCxnSpPr/>
          <p:nvPr/>
        </p:nvCxnSpPr>
        <p:spPr>
          <a:xfrm>
            <a:off x="1323136" y="4715060"/>
            <a:ext cx="2066925" cy="0"/>
          </a:xfrm>
          <a:prstGeom prst="line">
            <a:avLst/>
          </a:prstGeom>
          <a:ln>
            <a:solidFill>
              <a:srgbClr val="777671"/>
            </a:solidFill>
          </a:ln>
        </p:spPr>
        <p:style>
          <a:lnRef idx="1">
            <a:schemeClr val="accent1"/>
          </a:lnRef>
          <a:fillRef idx="0">
            <a:schemeClr val="accent1"/>
          </a:fillRef>
          <a:effectRef idx="0">
            <a:schemeClr val="accent1"/>
          </a:effectRef>
          <a:fontRef idx="minor">
            <a:schemeClr val="tx1"/>
          </a:fontRef>
        </p:style>
      </p:cxnSp>
      <p:cxnSp>
        <p:nvCxnSpPr>
          <p:cNvPr id="10" name="直接连接符 80"/>
          <p:cNvCxnSpPr/>
          <p:nvPr/>
        </p:nvCxnSpPr>
        <p:spPr>
          <a:xfrm>
            <a:off x="5728490" y="4715060"/>
            <a:ext cx="2066925" cy="0"/>
          </a:xfrm>
          <a:prstGeom prst="line">
            <a:avLst/>
          </a:prstGeom>
          <a:ln>
            <a:solidFill>
              <a:srgbClr val="777671"/>
            </a:solidFill>
          </a:ln>
        </p:spPr>
        <p:style>
          <a:lnRef idx="1">
            <a:schemeClr val="accent1"/>
          </a:lnRef>
          <a:fillRef idx="0">
            <a:schemeClr val="accent1"/>
          </a:fillRef>
          <a:effectRef idx="0">
            <a:schemeClr val="accent1"/>
          </a:effectRef>
          <a:fontRef idx="minor">
            <a:schemeClr val="tx1"/>
          </a:fontRef>
        </p:style>
      </p:cxnSp>
      <p:pic>
        <p:nvPicPr>
          <p:cNvPr id="12" name="图片 11"/>
          <p:cNvPicPr>
            <a:picLocks noChangeAspect="1"/>
          </p:cNvPicPr>
          <p:nvPr userDrawn="1"/>
        </p:nvPicPr>
        <p:blipFill>
          <a:blip r:embed="rId4">
            <a:extLst>
              <a:ext uri="{BEBA8EAE-BF5A-486C-A8C5-ECC9F3942E4B}">
                <a14:imgProps xmlns:a14="http://schemas.microsoft.com/office/drawing/2010/main">
                  <a14:imgLayer r:embed="rId5">
                    <a14:imgEffect>
                      <a14:artisticTexturizer scaling="0"/>
                    </a14:imgEffect>
                  </a14:imgLayer>
                </a14:imgProps>
              </a:ext>
            </a:extLst>
          </a:blip>
          <a:stretch>
            <a:fillRect/>
          </a:stretch>
        </p:blipFill>
        <p:spPr>
          <a:xfrm>
            <a:off x="0" y="5266806"/>
            <a:ext cx="9144793" cy="1591194"/>
          </a:xfrm>
          <a:prstGeom prst="rect">
            <a:avLst/>
          </a:prstGeom>
        </p:spPr>
      </p:pic>
      <p:sp>
        <p:nvSpPr>
          <p:cNvPr id="13" name="任意多边形 29"/>
          <p:cNvSpPr/>
          <p:nvPr userDrawn="1"/>
        </p:nvSpPr>
        <p:spPr>
          <a:xfrm>
            <a:off x="94034" y="5499101"/>
            <a:ext cx="8955932" cy="1259002"/>
          </a:xfrm>
          <a:custGeom>
            <a:avLst/>
            <a:gdLst>
              <a:gd name="connsiteX0" fmla="*/ 6096000 w 12192000"/>
              <a:gd name="connsiteY0" fmla="*/ 0 h 1591193"/>
              <a:gd name="connsiteX1" fmla="*/ 6410502 w 12192000"/>
              <a:gd name="connsiteY1" fmla="*/ 322781 h 1591193"/>
              <a:gd name="connsiteX2" fmla="*/ 12192000 w 12192000"/>
              <a:gd name="connsiteY2" fmla="*/ 322781 h 1591193"/>
              <a:gd name="connsiteX3" fmla="*/ 12192000 w 12192000"/>
              <a:gd name="connsiteY3" fmla="*/ 1591193 h 1591193"/>
              <a:gd name="connsiteX4" fmla="*/ 0 w 12192000"/>
              <a:gd name="connsiteY4" fmla="*/ 1591193 h 1591193"/>
              <a:gd name="connsiteX5" fmla="*/ 0 w 12192000"/>
              <a:gd name="connsiteY5" fmla="*/ 322781 h 1591193"/>
              <a:gd name="connsiteX6" fmla="*/ 5781498 w 12192000"/>
              <a:gd name="connsiteY6" fmla="*/ 322781 h 1591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591193">
                <a:moveTo>
                  <a:pt x="6096000" y="0"/>
                </a:moveTo>
                <a:lnTo>
                  <a:pt x="6410502" y="322781"/>
                </a:lnTo>
                <a:lnTo>
                  <a:pt x="12192000" y="322781"/>
                </a:lnTo>
                <a:lnTo>
                  <a:pt x="12192000" y="1591193"/>
                </a:lnTo>
                <a:lnTo>
                  <a:pt x="0" y="1591193"/>
                </a:lnTo>
                <a:lnTo>
                  <a:pt x="0" y="322781"/>
                </a:lnTo>
                <a:lnTo>
                  <a:pt x="5781498" y="322781"/>
                </a:lnTo>
                <a:close/>
              </a:path>
            </a:pathLst>
          </a:custGeom>
          <a:noFill/>
          <a:ln w="19050">
            <a:solidFill>
              <a:schemeClr val="accent2">
                <a:lumMod val="20000"/>
                <a:lumOff val="8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800"/>
          </a:p>
        </p:txBody>
      </p:sp>
      <p:sp>
        <p:nvSpPr>
          <p:cNvPr id="14" name="文本占位符 3"/>
          <p:cNvSpPr>
            <a:spLocks noGrp="1"/>
          </p:cNvSpPr>
          <p:nvPr>
            <p:ph type="body" sz="quarter" idx="14"/>
          </p:nvPr>
        </p:nvSpPr>
        <p:spPr>
          <a:xfrm>
            <a:off x="567929" y="6062404"/>
            <a:ext cx="8008143" cy="409835"/>
          </a:xfrm>
          <a:prstGeom prst="rect">
            <a:avLst/>
          </a:prstGeom>
        </p:spPr>
        <p:txBody>
          <a:bodyPr/>
          <a:lstStyle>
            <a:lvl1pPr marL="0" indent="0" algn="ctr">
              <a:buNone/>
              <a:defRPr sz="2400" b="1">
                <a:solidFill>
                  <a:schemeClr val="accent2">
                    <a:lumMod val="20000"/>
                    <a:lumOff val="80000"/>
                  </a:schemeClr>
                </a:solidFill>
              </a:defRPr>
            </a:lvl1pPr>
          </a:lstStyle>
          <a:p>
            <a:pPr lvl="0"/>
            <a:endParaRPr kumimoji="1" lang="zh-CN" altLang="en-US"/>
          </a:p>
        </p:txBody>
      </p:sp>
    </p:spTree>
    <p:extLst>
      <p:ext uri="{BB962C8B-B14F-4D97-AF65-F5344CB8AC3E}">
        <p14:creationId xmlns:p14="http://schemas.microsoft.com/office/powerpoint/2010/main" val="154955468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目录页_五项目录">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extLst>
              <a:ext uri="{BEBA8EAE-BF5A-486C-A8C5-ECC9F3942E4B}">
                <a14:imgProps xmlns:a14="http://schemas.microsoft.com/office/drawing/2010/main">
                  <a14:imgLayer r:embed="rId3">
                    <a14:imgEffect>
                      <a14:artisticTexturizer scaling="0"/>
                    </a14:imgEffect>
                  </a14:imgLayer>
                </a14:imgProps>
              </a:ext>
            </a:extLst>
          </a:blip>
          <a:stretch>
            <a:fillRect/>
          </a:stretch>
        </p:blipFill>
        <p:spPr>
          <a:xfrm>
            <a:off x="0" y="-297"/>
            <a:ext cx="3895682" cy="6858594"/>
          </a:xfrm>
          <a:prstGeom prst="rect">
            <a:avLst/>
          </a:prstGeom>
        </p:spPr>
      </p:pic>
      <p:pic>
        <p:nvPicPr>
          <p:cNvPr id="3" name="图片 2"/>
          <p:cNvPicPr>
            <a:picLocks noChangeAspect="1"/>
          </p:cNvPicPr>
          <p:nvPr userDrawn="1"/>
        </p:nvPicPr>
        <p:blipFill>
          <a:blip r:embed="rId4">
            <a:extLst>
              <a:ext uri="{BEBA8EAE-BF5A-486C-A8C5-ECC9F3942E4B}">
                <a14:imgProps xmlns:a14="http://schemas.microsoft.com/office/drawing/2010/main">
                  <a14:imgLayer r:embed="rId5">
                    <a14:imgEffect>
                      <a14:artisticTexturizer scaling="0"/>
                    </a14:imgEffect>
                  </a14:imgLayer>
                </a14:imgProps>
              </a:ext>
            </a:extLst>
          </a:blip>
          <a:stretch>
            <a:fillRect/>
          </a:stretch>
        </p:blipFill>
        <p:spPr>
          <a:xfrm>
            <a:off x="8892519" y="-297"/>
            <a:ext cx="251482" cy="6858594"/>
          </a:xfrm>
          <a:prstGeom prst="rect">
            <a:avLst/>
          </a:prstGeom>
        </p:spPr>
      </p:pic>
      <p:cxnSp>
        <p:nvCxnSpPr>
          <p:cNvPr id="4" name="直接连接符 19"/>
          <p:cNvCxnSpPr/>
          <p:nvPr userDrawn="1"/>
        </p:nvCxnSpPr>
        <p:spPr>
          <a:xfrm>
            <a:off x="9024488" y="177800"/>
            <a:ext cx="0" cy="6502400"/>
          </a:xfrm>
          <a:prstGeom prst="line">
            <a:avLst/>
          </a:prstGeom>
          <a:ln w="19050">
            <a:solidFill>
              <a:schemeClr val="accent2">
                <a:lumMod val="20000"/>
                <a:lumOff val="80000"/>
              </a:schemeClr>
            </a:solidFill>
            <a:prstDash val="dash"/>
          </a:ln>
        </p:spPr>
        <p:style>
          <a:lnRef idx="1">
            <a:schemeClr val="accent1"/>
          </a:lnRef>
          <a:fillRef idx="0">
            <a:schemeClr val="accent1"/>
          </a:fillRef>
          <a:effectRef idx="0">
            <a:schemeClr val="accent1"/>
          </a:effectRef>
          <a:fontRef idx="minor">
            <a:schemeClr val="tx1"/>
          </a:fontRef>
        </p:style>
      </p:cxnSp>
      <p:sp>
        <p:nvSpPr>
          <p:cNvPr id="5" name="任意多边形 17"/>
          <p:cNvSpPr/>
          <p:nvPr userDrawn="1"/>
        </p:nvSpPr>
        <p:spPr>
          <a:xfrm>
            <a:off x="102028" y="177800"/>
            <a:ext cx="3648441" cy="6502400"/>
          </a:xfrm>
          <a:custGeom>
            <a:avLst/>
            <a:gdLst>
              <a:gd name="connsiteX0" fmla="*/ 0 w 5191349"/>
              <a:gd name="connsiteY0" fmla="*/ 0 h 6858000"/>
              <a:gd name="connsiteX1" fmla="*/ 4882718 w 5191349"/>
              <a:gd name="connsiteY1" fmla="*/ 0 h 6858000"/>
              <a:gd name="connsiteX2" fmla="*/ 4882718 w 5191349"/>
              <a:gd name="connsiteY2" fmla="*/ 3113151 h 6858000"/>
              <a:gd name="connsiteX3" fmla="*/ 5191349 w 5191349"/>
              <a:gd name="connsiteY3" fmla="*/ 3429000 h 6858000"/>
              <a:gd name="connsiteX4" fmla="*/ 4882718 w 5191349"/>
              <a:gd name="connsiteY4" fmla="*/ 3744848 h 6858000"/>
              <a:gd name="connsiteX5" fmla="*/ 4882718 w 5191349"/>
              <a:gd name="connsiteY5" fmla="*/ 6858000 h 6858000"/>
              <a:gd name="connsiteX6" fmla="*/ 0 w 519134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91349" h="6858000">
                <a:moveTo>
                  <a:pt x="0" y="0"/>
                </a:moveTo>
                <a:lnTo>
                  <a:pt x="4882718" y="0"/>
                </a:lnTo>
                <a:lnTo>
                  <a:pt x="4882718" y="3113151"/>
                </a:lnTo>
                <a:lnTo>
                  <a:pt x="5191349" y="3429000"/>
                </a:lnTo>
                <a:lnTo>
                  <a:pt x="4882718" y="3744848"/>
                </a:lnTo>
                <a:lnTo>
                  <a:pt x="4882718" y="6858000"/>
                </a:lnTo>
                <a:lnTo>
                  <a:pt x="0" y="6858000"/>
                </a:lnTo>
                <a:close/>
              </a:path>
            </a:pathLst>
          </a:custGeom>
          <a:noFill/>
          <a:ln w="19050">
            <a:solidFill>
              <a:schemeClr val="accent2">
                <a:lumMod val="20000"/>
                <a:lumOff val="8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800"/>
          </a:p>
        </p:txBody>
      </p:sp>
      <p:sp>
        <p:nvSpPr>
          <p:cNvPr id="6" name="文本占位符 3"/>
          <p:cNvSpPr>
            <a:spLocks noGrp="1"/>
          </p:cNvSpPr>
          <p:nvPr>
            <p:ph type="body" sz="quarter" idx="10" hasCustomPrompt="1"/>
          </p:nvPr>
        </p:nvSpPr>
        <p:spPr>
          <a:xfrm>
            <a:off x="918979" y="2200276"/>
            <a:ext cx="2014538" cy="1343024"/>
          </a:xfrm>
          <a:prstGeom prst="rect">
            <a:avLst/>
          </a:prstGeom>
        </p:spPr>
        <p:txBody>
          <a:bodyPr/>
          <a:lstStyle>
            <a:lvl1pPr marL="0" indent="0" algn="ctr">
              <a:buNone/>
              <a:defRPr sz="9600" b="1">
                <a:solidFill>
                  <a:schemeClr val="accent2">
                    <a:lumMod val="20000"/>
                    <a:lumOff val="80000"/>
                  </a:schemeClr>
                </a:solidFill>
              </a:defRPr>
            </a:lvl1pPr>
          </a:lstStyle>
          <a:p>
            <a:pPr lvl="0"/>
            <a:r>
              <a:rPr kumimoji="1" lang="zh-CN" altLang="en-US"/>
              <a:t>标题</a:t>
            </a:r>
          </a:p>
        </p:txBody>
      </p:sp>
      <p:sp>
        <p:nvSpPr>
          <p:cNvPr id="7" name="文本占位符 3"/>
          <p:cNvSpPr>
            <a:spLocks noGrp="1"/>
          </p:cNvSpPr>
          <p:nvPr>
            <p:ph type="body" sz="quarter" idx="11" hasCustomPrompt="1"/>
          </p:nvPr>
        </p:nvSpPr>
        <p:spPr>
          <a:xfrm>
            <a:off x="918979" y="3543300"/>
            <a:ext cx="2014538" cy="585788"/>
          </a:xfrm>
          <a:prstGeom prst="rect">
            <a:avLst/>
          </a:prstGeom>
        </p:spPr>
        <p:txBody>
          <a:bodyPr/>
          <a:lstStyle>
            <a:lvl1pPr marL="0" indent="0" algn="ctr">
              <a:buNone/>
              <a:defRPr sz="3200" b="1">
                <a:solidFill>
                  <a:schemeClr val="accent2">
                    <a:lumMod val="20000"/>
                    <a:lumOff val="80000"/>
                  </a:schemeClr>
                </a:solidFill>
              </a:defRPr>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8" name="文本占位符 3"/>
          <p:cNvSpPr>
            <a:spLocks noGrp="1"/>
          </p:cNvSpPr>
          <p:nvPr>
            <p:ph type="body" sz="quarter" idx="12"/>
          </p:nvPr>
        </p:nvSpPr>
        <p:spPr>
          <a:xfrm>
            <a:off x="4837326" y="947741"/>
            <a:ext cx="3156530" cy="590549"/>
          </a:xfrm>
          <a:prstGeom prst="rect">
            <a:avLst/>
          </a:prstGeom>
        </p:spPr>
        <p:txBody>
          <a:bodyPr anchor="ctr"/>
          <a:lstStyle>
            <a:lvl1pPr marL="0" indent="0" algn="l">
              <a:buNone/>
              <a:defRPr sz="3200" b="1">
                <a:solidFill>
                  <a:schemeClr val="accent6"/>
                </a:solidFill>
              </a:defRPr>
            </a:lvl1pPr>
          </a:lstStyle>
          <a:p>
            <a:pPr lvl="0"/>
            <a:endParaRPr kumimoji="1" lang="zh-CN" altLang="en-US"/>
          </a:p>
        </p:txBody>
      </p:sp>
      <p:sp>
        <p:nvSpPr>
          <p:cNvPr id="9" name="文本占位符 3"/>
          <p:cNvSpPr>
            <a:spLocks noGrp="1"/>
          </p:cNvSpPr>
          <p:nvPr>
            <p:ph type="body" sz="quarter" idx="13"/>
          </p:nvPr>
        </p:nvSpPr>
        <p:spPr>
          <a:xfrm>
            <a:off x="4837326" y="2043116"/>
            <a:ext cx="3156530" cy="590549"/>
          </a:xfrm>
          <a:prstGeom prst="rect">
            <a:avLst/>
          </a:prstGeom>
        </p:spPr>
        <p:txBody>
          <a:bodyPr anchor="ctr"/>
          <a:lstStyle>
            <a:lvl1pPr marL="0" indent="0" algn="l">
              <a:buNone/>
              <a:defRPr sz="3200" b="1">
                <a:solidFill>
                  <a:schemeClr val="accent6"/>
                </a:solidFill>
              </a:defRPr>
            </a:lvl1pPr>
          </a:lstStyle>
          <a:p>
            <a:pPr lvl="0"/>
            <a:endParaRPr kumimoji="1" lang="zh-CN" altLang="en-US"/>
          </a:p>
        </p:txBody>
      </p:sp>
      <p:sp>
        <p:nvSpPr>
          <p:cNvPr id="11" name="文本占位符 3"/>
          <p:cNvSpPr>
            <a:spLocks noGrp="1"/>
          </p:cNvSpPr>
          <p:nvPr>
            <p:ph type="body" sz="quarter" idx="14"/>
          </p:nvPr>
        </p:nvSpPr>
        <p:spPr>
          <a:xfrm>
            <a:off x="4837326" y="3138491"/>
            <a:ext cx="3156530" cy="590549"/>
          </a:xfrm>
          <a:prstGeom prst="rect">
            <a:avLst/>
          </a:prstGeom>
        </p:spPr>
        <p:txBody>
          <a:bodyPr anchor="ctr"/>
          <a:lstStyle>
            <a:lvl1pPr marL="0" indent="0" algn="l">
              <a:buNone/>
              <a:defRPr sz="3200" b="1">
                <a:solidFill>
                  <a:schemeClr val="accent6"/>
                </a:solidFill>
              </a:defRPr>
            </a:lvl1pPr>
          </a:lstStyle>
          <a:p>
            <a:pPr lvl="0"/>
            <a:endParaRPr kumimoji="1" lang="zh-CN" altLang="en-US"/>
          </a:p>
        </p:txBody>
      </p:sp>
      <p:sp>
        <p:nvSpPr>
          <p:cNvPr id="12" name="文本占位符 3"/>
          <p:cNvSpPr>
            <a:spLocks noGrp="1"/>
          </p:cNvSpPr>
          <p:nvPr>
            <p:ph type="body" sz="quarter" idx="15"/>
          </p:nvPr>
        </p:nvSpPr>
        <p:spPr>
          <a:xfrm>
            <a:off x="4837326" y="4233866"/>
            <a:ext cx="3156530" cy="590549"/>
          </a:xfrm>
          <a:prstGeom prst="rect">
            <a:avLst/>
          </a:prstGeom>
        </p:spPr>
        <p:txBody>
          <a:bodyPr anchor="ctr"/>
          <a:lstStyle>
            <a:lvl1pPr marL="0" indent="0" algn="l">
              <a:buNone/>
              <a:defRPr sz="3200" b="1">
                <a:solidFill>
                  <a:schemeClr val="accent6"/>
                </a:solidFill>
              </a:defRPr>
            </a:lvl1pPr>
          </a:lstStyle>
          <a:p>
            <a:pPr lvl="0"/>
            <a:endParaRPr kumimoji="1" lang="zh-CN" altLang="en-US"/>
          </a:p>
        </p:txBody>
      </p:sp>
      <p:sp>
        <p:nvSpPr>
          <p:cNvPr id="13" name="文本占位符 3"/>
          <p:cNvSpPr>
            <a:spLocks noGrp="1"/>
          </p:cNvSpPr>
          <p:nvPr>
            <p:ph type="body" sz="quarter" idx="16"/>
          </p:nvPr>
        </p:nvSpPr>
        <p:spPr>
          <a:xfrm>
            <a:off x="4837326" y="5329242"/>
            <a:ext cx="3156530" cy="590549"/>
          </a:xfrm>
          <a:prstGeom prst="rect">
            <a:avLst/>
          </a:prstGeom>
        </p:spPr>
        <p:txBody>
          <a:bodyPr anchor="ctr"/>
          <a:lstStyle>
            <a:lvl1pPr marL="0" indent="0" algn="l">
              <a:buNone/>
              <a:defRPr sz="3200" b="1">
                <a:solidFill>
                  <a:schemeClr val="accent6"/>
                </a:solidFill>
              </a:defRPr>
            </a:lvl1pPr>
          </a:lstStyle>
          <a:p>
            <a:pPr lvl="0"/>
            <a:endParaRPr kumimoji="1" lang="zh-CN" altLang="en-US"/>
          </a:p>
        </p:txBody>
      </p:sp>
    </p:spTree>
    <p:extLst>
      <p:ext uri="{BB962C8B-B14F-4D97-AF65-F5344CB8AC3E}">
        <p14:creationId xmlns:p14="http://schemas.microsoft.com/office/powerpoint/2010/main" val="162175266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副标题页">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extLst>
              <a:ext uri="{BEBA8EAE-BF5A-486C-A8C5-ECC9F3942E4B}">
                <a14:imgProps xmlns:a14="http://schemas.microsoft.com/office/drawing/2010/main">
                  <a14:imgLayer r:embed="rId3">
                    <a14:imgEffect>
                      <a14:artisticTexturizer scaling="0"/>
                    </a14:imgEffect>
                  </a14:imgLayer>
                </a14:imgProps>
              </a:ext>
            </a:extLst>
          </a:blip>
          <a:stretch>
            <a:fillRect/>
          </a:stretch>
        </p:blipFill>
        <p:spPr>
          <a:xfrm>
            <a:off x="-397" y="1"/>
            <a:ext cx="9144793" cy="6078239"/>
          </a:xfrm>
          <a:prstGeom prst="rect">
            <a:avLst/>
          </a:prstGeom>
          <a:ln>
            <a:noFill/>
          </a:ln>
        </p:spPr>
      </p:pic>
      <p:sp>
        <p:nvSpPr>
          <p:cNvPr id="3" name="任意多边形 5"/>
          <p:cNvSpPr/>
          <p:nvPr userDrawn="1"/>
        </p:nvSpPr>
        <p:spPr>
          <a:xfrm rot="10800000">
            <a:off x="133549" y="142981"/>
            <a:ext cx="8876900" cy="5718804"/>
          </a:xfrm>
          <a:custGeom>
            <a:avLst/>
            <a:gdLst>
              <a:gd name="connsiteX0" fmla="*/ 12192000 w 12192000"/>
              <a:gd name="connsiteY0" fmla="*/ 6074228 h 6074228"/>
              <a:gd name="connsiteX1" fmla="*/ 0 w 12192000"/>
              <a:gd name="connsiteY1" fmla="*/ 6074228 h 6074228"/>
              <a:gd name="connsiteX2" fmla="*/ 0 w 12192000"/>
              <a:gd name="connsiteY2" fmla="*/ 293914 h 6074228"/>
              <a:gd name="connsiteX3" fmla="*/ 5632768 w 12192000"/>
              <a:gd name="connsiteY3" fmla="*/ 293914 h 6074228"/>
              <a:gd name="connsiteX4" fmla="*/ 6096002 w 12192000"/>
              <a:gd name="connsiteY4" fmla="*/ 0 h 6074228"/>
              <a:gd name="connsiteX5" fmla="*/ 6559235 w 12192000"/>
              <a:gd name="connsiteY5" fmla="*/ 293914 h 6074228"/>
              <a:gd name="connsiteX6" fmla="*/ 12192000 w 12192000"/>
              <a:gd name="connsiteY6" fmla="*/ 293914 h 6074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6074228">
                <a:moveTo>
                  <a:pt x="12192000" y="6074228"/>
                </a:moveTo>
                <a:lnTo>
                  <a:pt x="0" y="6074228"/>
                </a:lnTo>
                <a:lnTo>
                  <a:pt x="0" y="293914"/>
                </a:lnTo>
                <a:lnTo>
                  <a:pt x="5632768" y="293914"/>
                </a:lnTo>
                <a:lnTo>
                  <a:pt x="6096002" y="0"/>
                </a:lnTo>
                <a:lnTo>
                  <a:pt x="6559235" y="293914"/>
                </a:lnTo>
                <a:lnTo>
                  <a:pt x="12192000" y="293914"/>
                </a:lnTo>
                <a:close/>
              </a:path>
            </a:pathLst>
          </a:custGeom>
          <a:noFill/>
          <a:ln w="1905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800"/>
          </a:p>
        </p:txBody>
      </p:sp>
      <p:grpSp>
        <p:nvGrpSpPr>
          <p:cNvPr id="71" name="组 70"/>
          <p:cNvGrpSpPr/>
          <p:nvPr userDrawn="1"/>
        </p:nvGrpSpPr>
        <p:grpSpPr>
          <a:xfrm>
            <a:off x="2764156" y="914020"/>
            <a:ext cx="3615689" cy="3686524"/>
            <a:chOff x="3683902" y="345797"/>
            <a:chExt cx="4820918" cy="4822970"/>
          </a:xfrm>
        </p:grpSpPr>
        <p:grpSp>
          <p:nvGrpSpPr>
            <p:cNvPr id="17" name="组合 11"/>
            <p:cNvGrpSpPr/>
            <p:nvPr/>
          </p:nvGrpSpPr>
          <p:grpSpPr>
            <a:xfrm>
              <a:off x="3812098" y="462897"/>
              <a:ext cx="4568634" cy="4568633"/>
              <a:chOff x="3651549" y="975481"/>
              <a:chExt cx="2929467" cy="2929467"/>
            </a:xfrm>
          </p:grpSpPr>
          <p:sp>
            <p:nvSpPr>
              <p:cNvPr id="69" name="椭圆 68"/>
              <p:cNvSpPr/>
              <p:nvPr/>
            </p:nvSpPr>
            <p:spPr>
              <a:xfrm>
                <a:off x="3651549" y="975481"/>
                <a:ext cx="2929467" cy="2929467"/>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800"/>
              </a:p>
            </p:txBody>
          </p:sp>
          <p:sp>
            <p:nvSpPr>
              <p:cNvPr id="70" name="椭圆 69"/>
              <p:cNvSpPr/>
              <p:nvPr/>
            </p:nvSpPr>
            <p:spPr>
              <a:xfrm>
                <a:off x="3856282" y="1186757"/>
                <a:ext cx="2520000" cy="251982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800"/>
              </a:p>
            </p:txBody>
          </p:sp>
        </p:grpSp>
        <p:cxnSp>
          <p:nvCxnSpPr>
            <p:cNvPr id="18" name="直接连接符 30"/>
            <p:cNvCxnSpPr/>
            <p:nvPr/>
          </p:nvCxnSpPr>
          <p:spPr>
            <a:xfrm rot="16200000" flipH="1">
              <a:off x="3751182" y="2509339"/>
              <a:ext cx="361327" cy="495887"/>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直接连接符 31"/>
            <p:cNvCxnSpPr/>
            <p:nvPr/>
          </p:nvCxnSpPr>
          <p:spPr>
            <a:xfrm rot="16623529" flipH="1">
              <a:off x="3767588" y="2243338"/>
              <a:ext cx="361327" cy="495887"/>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0" name="直接连接符 32"/>
            <p:cNvCxnSpPr/>
            <p:nvPr/>
          </p:nvCxnSpPr>
          <p:spPr>
            <a:xfrm rot="17047059" flipH="1">
              <a:off x="3816559" y="1981370"/>
              <a:ext cx="361327" cy="495887"/>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1" name="直接连接符 33"/>
            <p:cNvCxnSpPr/>
            <p:nvPr/>
          </p:nvCxnSpPr>
          <p:spPr>
            <a:xfrm rot="17470588" flipH="1">
              <a:off x="3897350" y="1727406"/>
              <a:ext cx="361327" cy="495887"/>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 name="直接连接符 34"/>
            <p:cNvCxnSpPr/>
            <p:nvPr/>
          </p:nvCxnSpPr>
          <p:spPr>
            <a:xfrm rot="17894118" flipH="1">
              <a:off x="4008739" y="1485296"/>
              <a:ext cx="361327" cy="495887"/>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 name="直接连接符 35"/>
            <p:cNvCxnSpPr/>
            <p:nvPr/>
          </p:nvCxnSpPr>
          <p:spPr>
            <a:xfrm rot="18317647" flipH="1">
              <a:off x="4149036" y="1258708"/>
              <a:ext cx="361327" cy="495887"/>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4" name="直接连接符 36"/>
            <p:cNvCxnSpPr/>
            <p:nvPr/>
          </p:nvCxnSpPr>
          <p:spPr>
            <a:xfrm rot="18741177" flipH="1">
              <a:off x="4316115" y="1051079"/>
              <a:ext cx="361327" cy="495887"/>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 name="直接连接符 37"/>
            <p:cNvCxnSpPr/>
            <p:nvPr/>
          </p:nvCxnSpPr>
          <p:spPr>
            <a:xfrm rot="19164706" flipH="1">
              <a:off x="4507442" y="865555"/>
              <a:ext cx="361327" cy="495887"/>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6" name="直接连接符 38"/>
            <p:cNvCxnSpPr/>
            <p:nvPr/>
          </p:nvCxnSpPr>
          <p:spPr>
            <a:xfrm rot="19588235" flipH="1">
              <a:off x="4720118" y="704950"/>
              <a:ext cx="361327" cy="495887"/>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 name="直接连接符 39"/>
            <p:cNvCxnSpPr/>
            <p:nvPr/>
          </p:nvCxnSpPr>
          <p:spPr>
            <a:xfrm rot="20011765" flipH="1">
              <a:off x="4950919" y="571697"/>
              <a:ext cx="361327" cy="495887"/>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8" name="直接连接符 40"/>
            <p:cNvCxnSpPr/>
            <p:nvPr/>
          </p:nvCxnSpPr>
          <p:spPr>
            <a:xfrm rot="20435294" flipH="1">
              <a:off x="5196345" y="467817"/>
              <a:ext cx="361327" cy="495887"/>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 name="直接连接符 41"/>
            <p:cNvCxnSpPr/>
            <p:nvPr/>
          </p:nvCxnSpPr>
          <p:spPr>
            <a:xfrm rot="20858823" flipH="1">
              <a:off x="5452677" y="394885"/>
              <a:ext cx="361327" cy="495887"/>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0" name="直接连接符 42"/>
            <p:cNvCxnSpPr/>
            <p:nvPr/>
          </p:nvCxnSpPr>
          <p:spPr>
            <a:xfrm rot="21282353" flipH="1">
              <a:off x="5716029" y="354004"/>
              <a:ext cx="361327" cy="495887"/>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1" name="直接连接符 43"/>
            <p:cNvCxnSpPr/>
            <p:nvPr/>
          </p:nvCxnSpPr>
          <p:spPr>
            <a:xfrm rot="105883" flipH="1">
              <a:off x="5982408" y="345797"/>
              <a:ext cx="361327" cy="495887"/>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2" name="直接连接符 44"/>
            <p:cNvCxnSpPr/>
            <p:nvPr/>
          </p:nvCxnSpPr>
          <p:spPr>
            <a:xfrm rot="529412" flipH="1">
              <a:off x="6247777" y="370388"/>
              <a:ext cx="361327" cy="495887"/>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3" name="直接连接符 45"/>
            <p:cNvCxnSpPr/>
            <p:nvPr/>
          </p:nvCxnSpPr>
          <p:spPr>
            <a:xfrm rot="952941" flipH="1">
              <a:off x="6508112" y="427402"/>
              <a:ext cx="361327" cy="495887"/>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4" name="直接连接符 46"/>
            <p:cNvCxnSpPr/>
            <p:nvPr/>
          </p:nvCxnSpPr>
          <p:spPr>
            <a:xfrm rot="1376471" flipH="1">
              <a:off x="6759468" y="515976"/>
              <a:ext cx="361327" cy="495887"/>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5" name="直接连接符 47"/>
            <p:cNvCxnSpPr/>
            <p:nvPr/>
          </p:nvCxnSpPr>
          <p:spPr>
            <a:xfrm rot="1800000" flipH="1">
              <a:off x="6998034" y="634768"/>
              <a:ext cx="361327" cy="495887"/>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6" name="直接连接符 48"/>
            <p:cNvCxnSpPr/>
            <p:nvPr/>
          </p:nvCxnSpPr>
          <p:spPr>
            <a:xfrm rot="2223529" flipH="1">
              <a:off x="7220194" y="781976"/>
              <a:ext cx="361327" cy="495887"/>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7" name="直接连接符 49"/>
            <p:cNvCxnSpPr/>
            <p:nvPr/>
          </p:nvCxnSpPr>
          <p:spPr>
            <a:xfrm rot="2647059" flipH="1">
              <a:off x="7422579" y="955370"/>
              <a:ext cx="361327" cy="495887"/>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8" name="直接连接符 50"/>
            <p:cNvCxnSpPr/>
            <p:nvPr/>
          </p:nvCxnSpPr>
          <p:spPr>
            <a:xfrm rot="3070588" flipH="1">
              <a:off x="7602123" y="1152319"/>
              <a:ext cx="361327" cy="495887"/>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9" name="直接连接符 51"/>
            <p:cNvCxnSpPr/>
            <p:nvPr/>
          </p:nvCxnSpPr>
          <p:spPr>
            <a:xfrm rot="3494117" flipH="1">
              <a:off x="7756103" y="1369840"/>
              <a:ext cx="361327" cy="495887"/>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0" name="直接连接符 52"/>
            <p:cNvCxnSpPr/>
            <p:nvPr/>
          </p:nvCxnSpPr>
          <p:spPr>
            <a:xfrm rot="3917647" flipH="1">
              <a:off x="7882185" y="1604635"/>
              <a:ext cx="361327" cy="495887"/>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1" name="直接连接符 53"/>
            <p:cNvCxnSpPr/>
            <p:nvPr/>
          </p:nvCxnSpPr>
          <p:spPr>
            <a:xfrm rot="4341176" flipH="1">
              <a:off x="7978457" y="1853143"/>
              <a:ext cx="361327" cy="495887"/>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2" name="直接连接符 54"/>
            <p:cNvCxnSpPr/>
            <p:nvPr/>
          </p:nvCxnSpPr>
          <p:spPr>
            <a:xfrm rot="4764706" flipH="1">
              <a:off x="8043462" y="2111600"/>
              <a:ext cx="361327" cy="495887"/>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3" name="直接连接符 55"/>
            <p:cNvCxnSpPr/>
            <p:nvPr/>
          </p:nvCxnSpPr>
          <p:spPr>
            <a:xfrm rot="5188236" flipH="1">
              <a:off x="8076213" y="2376086"/>
              <a:ext cx="361327" cy="495887"/>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4" name="直接连接符 56"/>
            <p:cNvCxnSpPr/>
            <p:nvPr/>
          </p:nvCxnSpPr>
          <p:spPr>
            <a:xfrm rot="5611765" flipH="1">
              <a:off x="8076213" y="2642591"/>
              <a:ext cx="361327" cy="495887"/>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5" name="直接连接符 57"/>
            <p:cNvCxnSpPr/>
            <p:nvPr/>
          </p:nvCxnSpPr>
          <p:spPr>
            <a:xfrm rot="6035294" flipH="1">
              <a:off x="8043462" y="2907077"/>
              <a:ext cx="361327" cy="495887"/>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6" name="直接连接符 58"/>
            <p:cNvCxnSpPr/>
            <p:nvPr/>
          </p:nvCxnSpPr>
          <p:spPr>
            <a:xfrm rot="6458824" flipH="1">
              <a:off x="7978457" y="3165534"/>
              <a:ext cx="361327" cy="495887"/>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7" name="直接连接符 59"/>
            <p:cNvCxnSpPr/>
            <p:nvPr/>
          </p:nvCxnSpPr>
          <p:spPr>
            <a:xfrm rot="6882353" flipH="1">
              <a:off x="7882185" y="3414042"/>
              <a:ext cx="361327" cy="495887"/>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8" name="直接连接符 60"/>
            <p:cNvCxnSpPr/>
            <p:nvPr/>
          </p:nvCxnSpPr>
          <p:spPr>
            <a:xfrm rot="7305883" flipH="1">
              <a:off x="7756103" y="3648837"/>
              <a:ext cx="361327" cy="495887"/>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9" name="直接连接符 61"/>
            <p:cNvCxnSpPr/>
            <p:nvPr/>
          </p:nvCxnSpPr>
          <p:spPr>
            <a:xfrm rot="7729412" flipH="1">
              <a:off x="7602123" y="3866358"/>
              <a:ext cx="361327" cy="495887"/>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0" name="直接连接符 62"/>
            <p:cNvCxnSpPr/>
            <p:nvPr/>
          </p:nvCxnSpPr>
          <p:spPr>
            <a:xfrm rot="8152941" flipH="1">
              <a:off x="7422579" y="4063308"/>
              <a:ext cx="361327" cy="495887"/>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1" name="直接连接符 63"/>
            <p:cNvCxnSpPr/>
            <p:nvPr/>
          </p:nvCxnSpPr>
          <p:spPr>
            <a:xfrm rot="8576471" flipH="1">
              <a:off x="7220194" y="4236701"/>
              <a:ext cx="361327" cy="495887"/>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2" name="直接连接符 64"/>
            <p:cNvCxnSpPr/>
            <p:nvPr/>
          </p:nvCxnSpPr>
          <p:spPr>
            <a:xfrm rot="9000000" flipH="1">
              <a:off x="6998034" y="4383909"/>
              <a:ext cx="361327" cy="495887"/>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3" name="直接连接符 65"/>
            <p:cNvCxnSpPr/>
            <p:nvPr/>
          </p:nvCxnSpPr>
          <p:spPr>
            <a:xfrm rot="9423529" flipH="1">
              <a:off x="6759468" y="4502701"/>
              <a:ext cx="361327" cy="495887"/>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4" name="直接连接符 66"/>
            <p:cNvCxnSpPr/>
            <p:nvPr/>
          </p:nvCxnSpPr>
          <p:spPr>
            <a:xfrm rot="9847059" flipH="1">
              <a:off x="6508111" y="4591275"/>
              <a:ext cx="361327" cy="495887"/>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5" name="直接连接符 67"/>
            <p:cNvCxnSpPr/>
            <p:nvPr/>
          </p:nvCxnSpPr>
          <p:spPr>
            <a:xfrm rot="10270589" flipH="1">
              <a:off x="6247777" y="4648291"/>
              <a:ext cx="361327" cy="495887"/>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6" name="直接连接符 68"/>
            <p:cNvCxnSpPr/>
            <p:nvPr/>
          </p:nvCxnSpPr>
          <p:spPr>
            <a:xfrm rot="10694117" flipH="1">
              <a:off x="5982408" y="4672880"/>
              <a:ext cx="361327" cy="495887"/>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7" name="直接连接符 69"/>
            <p:cNvCxnSpPr/>
            <p:nvPr/>
          </p:nvCxnSpPr>
          <p:spPr>
            <a:xfrm rot="11117648" flipH="1">
              <a:off x="5716029" y="4664673"/>
              <a:ext cx="361327" cy="495887"/>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8" name="直接连接符 70"/>
            <p:cNvCxnSpPr/>
            <p:nvPr/>
          </p:nvCxnSpPr>
          <p:spPr>
            <a:xfrm rot="11541176" flipH="1">
              <a:off x="5452677" y="4623793"/>
              <a:ext cx="361327" cy="495887"/>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9" name="直接连接符 71"/>
            <p:cNvCxnSpPr/>
            <p:nvPr/>
          </p:nvCxnSpPr>
          <p:spPr>
            <a:xfrm rot="11964706" flipH="1">
              <a:off x="5196345" y="4550860"/>
              <a:ext cx="361327" cy="495887"/>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0" name="直接连接符 72"/>
            <p:cNvCxnSpPr/>
            <p:nvPr/>
          </p:nvCxnSpPr>
          <p:spPr>
            <a:xfrm rot="12388235" flipH="1">
              <a:off x="4950919" y="4446980"/>
              <a:ext cx="361327" cy="495887"/>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1" name="直接连接符 73"/>
            <p:cNvCxnSpPr/>
            <p:nvPr/>
          </p:nvCxnSpPr>
          <p:spPr>
            <a:xfrm rot="12811765" flipH="1">
              <a:off x="4720118" y="4313728"/>
              <a:ext cx="361327" cy="495887"/>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2" name="直接连接符 74"/>
            <p:cNvCxnSpPr/>
            <p:nvPr/>
          </p:nvCxnSpPr>
          <p:spPr>
            <a:xfrm rot="13235294" flipH="1">
              <a:off x="4507443" y="4153123"/>
              <a:ext cx="361327" cy="495887"/>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3" name="直接连接符 75"/>
            <p:cNvCxnSpPr/>
            <p:nvPr/>
          </p:nvCxnSpPr>
          <p:spPr>
            <a:xfrm rot="13658824" flipH="1">
              <a:off x="4316115" y="3967598"/>
              <a:ext cx="361327" cy="495887"/>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4" name="直接连接符 76"/>
            <p:cNvCxnSpPr/>
            <p:nvPr/>
          </p:nvCxnSpPr>
          <p:spPr>
            <a:xfrm rot="14082352" flipH="1">
              <a:off x="4149036" y="3759971"/>
              <a:ext cx="361327" cy="495887"/>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5" name="直接连接符 77"/>
            <p:cNvCxnSpPr/>
            <p:nvPr/>
          </p:nvCxnSpPr>
          <p:spPr>
            <a:xfrm rot="14505883" flipH="1">
              <a:off x="4008739" y="3533381"/>
              <a:ext cx="361327" cy="495887"/>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6" name="直接连接符 78"/>
            <p:cNvCxnSpPr/>
            <p:nvPr/>
          </p:nvCxnSpPr>
          <p:spPr>
            <a:xfrm rot="14929413" flipH="1">
              <a:off x="3897350" y="3291270"/>
              <a:ext cx="361327" cy="495887"/>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7" name="直接连接符 79"/>
            <p:cNvCxnSpPr/>
            <p:nvPr/>
          </p:nvCxnSpPr>
          <p:spPr>
            <a:xfrm rot="15352941" flipH="1">
              <a:off x="3816559" y="3037307"/>
              <a:ext cx="361327" cy="495887"/>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8" name="直接连接符 80"/>
            <p:cNvCxnSpPr/>
            <p:nvPr/>
          </p:nvCxnSpPr>
          <p:spPr>
            <a:xfrm rot="15776472" flipH="1">
              <a:off x="3767588" y="2775338"/>
              <a:ext cx="361327" cy="495887"/>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grpSp>
      <p:cxnSp>
        <p:nvCxnSpPr>
          <p:cNvPr id="72" name="直接连接符 132"/>
          <p:cNvCxnSpPr/>
          <p:nvPr userDrawn="1"/>
        </p:nvCxnSpPr>
        <p:spPr>
          <a:xfrm>
            <a:off x="3630323" y="2361533"/>
            <a:ext cx="845505" cy="0"/>
          </a:xfrm>
          <a:prstGeom prst="line">
            <a:avLst/>
          </a:prstGeom>
          <a:ln>
            <a:solidFill>
              <a:srgbClr val="F5F0EA"/>
            </a:solidFill>
          </a:ln>
        </p:spPr>
        <p:style>
          <a:lnRef idx="1">
            <a:schemeClr val="accent1"/>
          </a:lnRef>
          <a:fillRef idx="0">
            <a:schemeClr val="accent1"/>
          </a:fillRef>
          <a:effectRef idx="0">
            <a:schemeClr val="accent1"/>
          </a:effectRef>
          <a:fontRef idx="minor">
            <a:schemeClr val="tx1"/>
          </a:fontRef>
        </p:style>
      </p:cxnSp>
      <p:cxnSp>
        <p:nvCxnSpPr>
          <p:cNvPr id="73" name="直接连接符 134"/>
          <p:cNvCxnSpPr/>
          <p:nvPr userDrawn="1"/>
        </p:nvCxnSpPr>
        <p:spPr>
          <a:xfrm>
            <a:off x="4663761" y="2361533"/>
            <a:ext cx="845505" cy="0"/>
          </a:xfrm>
          <a:prstGeom prst="line">
            <a:avLst/>
          </a:prstGeom>
          <a:ln>
            <a:solidFill>
              <a:srgbClr val="F5F0EA"/>
            </a:solidFill>
          </a:ln>
        </p:spPr>
        <p:style>
          <a:lnRef idx="1">
            <a:schemeClr val="accent1"/>
          </a:lnRef>
          <a:fillRef idx="0">
            <a:schemeClr val="accent1"/>
          </a:fillRef>
          <a:effectRef idx="0">
            <a:schemeClr val="accent1"/>
          </a:effectRef>
          <a:fontRef idx="minor">
            <a:schemeClr val="tx1"/>
          </a:fontRef>
        </p:style>
      </p:cxnSp>
      <p:sp>
        <p:nvSpPr>
          <p:cNvPr id="74" name="椭圆 73"/>
          <p:cNvSpPr/>
          <p:nvPr userDrawn="1"/>
        </p:nvSpPr>
        <p:spPr>
          <a:xfrm>
            <a:off x="4497300" y="2260299"/>
            <a:ext cx="149353" cy="199137"/>
          </a:xfrm>
          <a:prstGeom prst="ellipse">
            <a:avLst/>
          </a:prstGeom>
          <a:noFill/>
          <a:ln>
            <a:solidFill>
              <a:srgbClr val="F5F0E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800" dirty="0"/>
          </a:p>
        </p:txBody>
      </p:sp>
      <p:sp>
        <p:nvSpPr>
          <p:cNvPr id="75" name="文本占位符 3"/>
          <p:cNvSpPr>
            <a:spLocks noGrp="1"/>
          </p:cNvSpPr>
          <p:nvPr>
            <p:ph type="body" sz="quarter" idx="12" hasCustomPrompt="1"/>
          </p:nvPr>
        </p:nvSpPr>
        <p:spPr>
          <a:xfrm>
            <a:off x="3627762" y="1638228"/>
            <a:ext cx="1888476" cy="590549"/>
          </a:xfrm>
          <a:prstGeom prst="rect">
            <a:avLst/>
          </a:prstGeom>
        </p:spPr>
        <p:txBody>
          <a:bodyPr/>
          <a:lstStyle>
            <a:lvl1pPr marL="0" indent="0" algn="ctr">
              <a:buNone/>
              <a:defRPr sz="3600" b="0">
                <a:solidFill>
                  <a:schemeClr val="accent2">
                    <a:lumMod val="20000"/>
                    <a:lumOff val="80000"/>
                  </a:schemeClr>
                </a:solidFill>
              </a:defRPr>
            </a:lvl1pPr>
          </a:lstStyle>
          <a:p>
            <a:pPr lvl="0"/>
            <a:r>
              <a:rPr kumimoji="1" lang="zh-CN" altLang="en-US" dirty="0"/>
              <a:t>标题</a:t>
            </a:r>
          </a:p>
        </p:txBody>
      </p:sp>
      <p:sp>
        <p:nvSpPr>
          <p:cNvPr id="76" name="文本占位符 3"/>
          <p:cNvSpPr>
            <a:spLocks noGrp="1"/>
          </p:cNvSpPr>
          <p:nvPr>
            <p:ph type="body" sz="quarter" idx="13" hasCustomPrompt="1"/>
          </p:nvPr>
        </p:nvSpPr>
        <p:spPr>
          <a:xfrm>
            <a:off x="3287085" y="2643617"/>
            <a:ext cx="2561841" cy="715645"/>
          </a:xfrm>
          <a:prstGeom prst="rect">
            <a:avLst/>
          </a:prstGeom>
        </p:spPr>
        <p:txBody>
          <a:bodyPr/>
          <a:lstStyle>
            <a:lvl1pPr marL="0" indent="0" algn="ctr">
              <a:buNone/>
              <a:defRPr sz="4800" b="1">
                <a:solidFill>
                  <a:schemeClr val="accent2">
                    <a:lumMod val="20000"/>
                    <a:lumOff val="80000"/>
                  </a:schemeClr>
                </a:solidFill>
              </a:defRPr>
            </a:lvl1pPr>
          </a:lstStyle>
          <a:p>
            <a:pPr lvl="0"/>
            <a:r>
              <a:rPr kumimoji="1" lang="zh-CN" altLang="en-US"/>
              <a:t>标题</a:t>
            </a:r>
            <a:endParaRPr kumimoji="1" lang="zh-CN" altLang="en-US" dirty="0"/>
          </a:p>
        </p:txBody>
      </p:sp>
    </p:spTree>
    <p:extLst>
      <p:ext uri="{BB962C8B-B14F-4D97-AF65-F5344CB8AC3E}">
        <p14:creationId xmlns:p14="http://schemas.microsoft.com/office/powerpoint/2010/main" val="565490727"/>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内容页">
    <p:spTree>
      <p:nvGrpSpPr>
        <p:cNvPr id="1" name=""/>
        <p:cNvGrpSpPr/>
        <p:nvPr/>
      </p:nvGrpSpPr>
      <p:grpSpPr>
        <a:xfrm>
          <a:off x="0" y="0"/>
          <a:ext cx="0" cy="0"/>
          <a:chOff x="0" y="0"/>
          <a:chExt cx="0" cy="0"/>
        </a:xfrm>
      </p:grpSpPr>
      <p:sp>
        <p:nvSpPr>
          <p:cNvPr id="8" name="矩形 7"/>
          <p:cNvSpPr/>
          <p:nvPr userDrawn="1"/>
        </p:nvSpPr>
        <p:spPr>
          <a:xfrm>
            <a:off x="137948" y="176048"/>
            <a:ext cx="8868104" cy="6505904"/>
          </a:xfrm>
          <a:prstGeom prst="rect">
            <a:avLst/>
          </a:prstGeom>
          <a:noFill/>
          <a:ln w="28575">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800"/>
          </a:p>
        </p:txBody>
      </p:sp>
      <p:sp>
        <p:nvSpPr>
          <p:cNvPr id="5" name="五边形 4"/>
          <p:cNvSpPr/>
          <p:nvPr userDrawn="1"/>
        </p:nvSpPr>
        <p:spPr>
          <a:xfrm rot="5400000">
            <a:off x="212267" y="225425"/>
            <a:ext cx="891720" cy="440872"/>
          </a:xfrm>
          <a:prstGeom prst="homePlate">
            <a:avLst/>
          </a:prstGeom>
          <a:solidFill>
            <a:srgbClr val="79A5B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800"/>
          </a:p>
        </p:txBody>
      </p:sp>
      <p:sp>
        <p:nvSpPr>
          <p:cNvPr id="7" name="文本占位符 3"/>
          <p:cNvSpPr>
            <a:spLocks noGrp="1"/>
          </p:cNvSpPr>
          <p:nvPr>
            <p:ph type="body" sz="quarter" idx="10" hasCustomPrompt="1"/>
          </p:nvPr>
        </p:nvSpPr>
        <p:spPr>
          <a:xfrm>
            <a:off x="437691" y="0"/>
            <a:ext cx="440873" cy="746234"/>
          </a:xfrm>
          <a:prstGeom prst="rect">
            <a:avLst/>
          </a:prstGeom>
        </p:spPr>
        <p:txBody>
          <a:bodyPr anchor="ctr"/>
          <a:lstStyle>
            <a:lvl1pPr marL="0" indent="0" algn="ctr">
              <a:buNone/>
              <a:defRPr sz="4000" b="1">
                <a:solidFill>
                  <a:schemeClr val="accent2">
                    <a:lumMod val="20000"/>
                    <a:lumOff val="80000"/>
                  </a:schemeClr>
                </a:solidFill>
              </a:defRPr>
            </a:lvl1pPr>
          </a:lstStyle>
          <a:p>
            <a:pPr lvl="0"/>
            <a:r>
              <a:rPr kumimoji="1" lang="en-US" altLang="zh-CN"/>
              <a:t>0</a:t>
            </a:r>
            <a:endParaRPr kumimoji="1" lang="zh-CN" altLang="en-US" dirty="0"/>
          </a:p>
        </p:txBody>
      </p:sp>
      <p:sp>
        <p:nvSpPr>
          <p:cNvPr id="9" name="文本占位符 3"/>
          <p:cNvSpPr>
            <a:spLocks noGrp="1"/>
          </p:cNvSpPr>
          <p:nvPr>
            <p:ph type="body" sz="quarter" idx="12"/>
          </p:nvPr>
        </p:nvSpPr>
        <p:spPr>
          <a:xfrm>
            <a:off x="878564" y="213648"/>
            <a:ext cx="3156530" cy="464425"/>
          </a:xfrm>
          <a:prstGeom prst="rect">
            <a:avLst/>
          </a:prstGeom>
        </p:spPr>
        <p:txBody>
          <a:bodyPr anchor="ctr"/>
          <a:lstStyle>
            <a:lvl1pPr marL="0" indent="0" algn="l">
              <a:buNone/>
              <a:defRPr sz="2400" b="1">
                <a:solidFill>
                  <a:schemeClr val="accent6"/>
                </a:solidFill>
              </a:defRPr>
            </a:lvl1pPr>
          </a:lstStyle>
          <a:p>
            <a:pPr lvl="0"/>
            <a:endParaRPr kumimoji="1" lang="zh-CN" altLang="en-US"/>
          </a:p>
        </p:txBody>
      </p:sp>
    </p:spTree>
    <p:extLst>
      <p:ext uri="{BB962C8B-B14F-4D97-AF65-F5344CB8AC3E}">
        <p14:creationId xmlns:p14="http://schemas.microsoft.com/office/powerpoint/2010/main" val="3622141286"/>
      </p:ext>
    </p:extLst>
  </p:cSld>
  <p:clrMapOvr>
    <a:overrideClrMapping bg1="lt1" tx1="dk1" bg2="lt2" tx2="dk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目录页_三项目录">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extLst>
              <a:ext uri="{BEBA8EAE-BF5A-486C-A8C5-ECC9F3942E4B}">
                <a14:imgProps xmlns:a14="http://schemas.microsoft.com/office/drawing/2010/main">
                  <a14:imgLayer r:embed="rId3">
                    <a14:imgEffect>
                      <a14:artisticTexturizer scaling="0"/>
                    </a14:imgEffect>
                  </a14:imgLayer>
                </a14:imgProps>
              </a:ext>
            </a:extLst>
          </a:blip>
          <a:stretch>
            <a:fillRect/>
          </a:stretch>
        </p:blipFill>
        <p:spPr>
          <a:xfrm>
            <a:off x="0" y="-297"/>
            <a:ext cx="3895682" cy="6858594"/>
          </a:xfrm>
          <a:prstGeom prst="rect">
            <a:avLst/>
          </a:prstGeom>
        </p:spPr>
      </p:pic>
      <p:pic>
        <p:nvPicPr>
          <p:cNvPr id="3" name="图片 2"/>
          <p:cNvPicPr>
            <a:picLocks noChangeAspect="1"/>
          </p:cNvPicPr>
          <p:nvPr userDrawn="1"/>
        </p:nvPicPr>
        <p:blipFill>
          <a:blip r:embed="rId4">
            <a:extLst>
              <a:ext uri="{BEBA8EAE-BF5A-486C-A8C5-ECC9F3942E4B}">
                <a14:imgProps xmlns:a14="http://schemas.microsoft.com/office/drawing/2010/main">
                  <a14:imgLayer r:embed="rId5">
                    <a14:imgEffect>
                      <a14:artisticTexturizer scaling="0"/>
                    </a14:imgEffect>
                  </a14:imgLayer>
                </a14:imgProps>
              </a:ext>
            </a:extLst>
          </a:blip>
          <a:stretch>
            <a:fillRect/>
          </a:stretch>
        </p:blipFill>
        <p:spPr>
          <a:xfrm>
            <a:off x="8892519" y="-297"/>
            <a:ext cx="251482" cy="6858594"/>
          </a:xfrm>
          <a:prstGeom prst="rect">
            <a:avLst/>
          </a:prstGeom>
        </p:spPr>
      </p:pic>
      <p:cxnSp>
        <p:nvCxnSpPr>
          <p:cNvPr id="4" name="直接连接符 19"/>
          <p:cNvCxnSpPr/>
          <p:nvPr userDrawn="1"/>
        </p:nvCxnSpPr>
        <p:spPr>
          <a:xfrm>
            <a:off x="9024488" y="177800"/>
            <a:ext cx="0" cy="6502400"/>
          </a:xfrm>
          <a:prstGeom prst="line">
            <a:avLst/>
          </a:prstGeom>
          <a:ln w="19050">
            <a:solidFill>
              <a:schemeClr val="accent2">
                <a:lumMod val="20000"/>
                <a:lumOff val="80000"/>
              </a:schemeClr>
            </a:solidFill>
            <a:prstDash val="dash"/>
          </a:ln>
        </p:spPr>
        <p:style>
          <a:lnRef idx="1">
            <a:schemeClr val="accent1"/>
          </a:lnRef>
          <a:fillRef idx="0">
            <a:schemeClr val="accent1"/>
          </a:fillRef>
          <a:effectRef idx="0">
            <a:schemeClr val="accent1"/>
          </a:effectRef>
          <a:fontRef idx="minor">
            <a:schemeClr val="tx1"/>
          </a:fontRef>
        </p:style>
      </p:cxnSp>
      <p:sp>
        <p:nvSpPr>
          <p:cNvPr id="5" name="任意多边形 17"/>
          <p:cNvSpPr/>
          <p:nvPr userDrawn="1"/>
        </p:nvSpPr>
        <p:spPr>
          <a:xfrm>
            <a:off x="102028" y="177800"/>
            <a:ext cx="3648441" cy="6502400"/>
          </a:xfrm>
          <a:custGeom>
            <a:avLst/>
            <a:gdLst>
              <a:gd name="connsiteX0" fmla="*/ 0 w 5191349"/>
              <a:gd name="connsiteY0" fmla="*/ 0 h 6858000"/>
              <a:gd name="connsiteX1" fmla="*/ 4882718 w 5191349"/>
              <a:gd name="connsiteY1" fmla="*/ 0 h 6858000"/>
              <a:gd name="connsiteX2" fmla="*/ 4882718 w 5191349"/>
              <a:gd name="connsiteY2" fmla="*/ 3113151 h 6858000"/>
              <a:gd name="connsiteX3" fmla="*/ 5191349 w 5191349"/>
              <a:gd name="connsiteY3" fmla="*/ 3429000 h 6858000"/>
              <a:gd name="connsiteX4" fmla="*/ 4882718 w 5191349"/>
              <a:gd name="connsiteY4" fmla="*/ 3744848 h 6858000"/>
              <a:gd name="connsiteX5" fmla="*/ 4882718 w 5191349"/>
              <a:gd name="connsiteY5" fmla="*/ 6858000 h 6858000"/>
              <a:gd name="connsiteX6" fmla="*/ 0 w 519134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91349" h="6858000">
                <a:moveTo>
                  <a:pt x="0" y="0"/>
                </a:moveTo>
                <a:lnTo>
                  <a:pt x="4882718" y="0"/>
                </a:lnTo>
                <a:lnTo>
                  <a:pt x="4882718" y="3113151"/>
                </a:lnTo>
                <a:lnTo>
                  <a:pt x="5191349" y="3429000"/>
                </a:lnTo>
                <a:lnTo>
                  <a:pt x="4882718" y="3744848"/>
                </a:lnTo>
                <a:lnTo>
                  <a:pt x="4882718" y="6858000"/>
                </a:lnTo>
                <a:lnTo>
                  <a:pt x="0" y="6858000"/>
                </a:lnTo>
                <a:close/>
              </a:path>
            </a:pathLst>
          </a:custGeom>
          <a:noFill/>
          <a:ln w="19050">
            <a:solidFill>
              <a:schemeClr val="accent2">
                <a:lumMod val="20000"/>
                <a:lumOff val="8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800"/>
          </a:p>
        </p:txBody>
      </p:sp>
      <p:sp>
        <p:nvSpPr>
          <p:cNvPr id="6" name="文本占位符 3"/>
          <p:cNvSpPr>
            <a:spLocks noGrp="1"/>
          </p:cNvSpPr>
          <p:nvPr>
            <p:ph type="body" sz="quarter" idx="10" hasCustomPrompt="1"/>
          </p:nvPr>
        </p:nvSpPr>
        <p:spPr>
          <a:xfrm>
            <a:off x="918979" y="2200276"/>
            <a:ext cx="2014538" cy="1343024"/>
          </a:xfrm>
          <a:prstGeom prst="rect">
            <a:avLst/>
          </a:prstGeom>
        </p:spPr>
        <p:txBody>
          <a:bodyPr/>
          <a:lstStyle>
            <a:lvl1pPr marL="0" indent="0" algn="ctr">
              <a:buNone/>
              <a:defRPr sz="9600" b="1">
                <a:solidFill>
                  <a:schemeClr val="accent2">
                    <a:lumMod val="20000"/>
                    <a:lumOff val="80000"/>
                  </a:schemeClr>
                </a:solidFill>
              </a:defRPr>
            </a:lvl1pPr>
          </a:lstStyle>
          <a:p>
            <a:pPr lvl="0"/>
            <a:r>
              <a:rPr kumimoji="1" lang="zh-CN" altLang="en-US"/>
              <a:t>标题</a:t>
            </a:r>
          </a:p>
        </p:txBody>
      </p:sp>
      <p:sp>
        <p:nvSpPr>
          <p:cNvPr id="7" name="文本占位符 3"/>
          <p:cNvSpPr>
            <a:spLocks noGrp="1"/>
          </p:cNvSpPr>
          <p:nvPr>
            <p:ph type="body" sz="quarter" idx="11" hasCustomPrompt="1"/>
          </p:nvPr>
        </p:nvSpPr>
        <p:spPr>
          <a:xfrm>
            <a:off x="918979" y="3543300"/>
            <a:ext cx="2014538" cy="585788"/>
          </a:xfrm>
          <a:prstGeom prst="rect">
            <a:avLst/>
          </a:prstGeom>
        </p:spPr>
        <p:txBody>
          <a:bodyPr/>
          <a:lstStyle>
            <a:lvl1pPr marL="0" indent="0" algn="ctr">
              <a:buNone/>
              <a:defRPr sz="3200" b="1">
                <a:solidFill>
                  <a:schemeClr val="accent2">
                    <a:lumMod val="20000"/>
                    <a:lumOff val="80000"/>
                  </a:schemeClr>
                </a:solidFill>
              </a:defRPr>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8" name="文本占位符 3"/>
          <p:cNvSpPr>
            <a:spLocks noGrp="1"/>
          </p:cNvSpPr>
          <p:nvPr>
            <p:ph type="body" sz="quarter" idx="12"/>
          </p:nvPr>
        </p:nvSpPr>
        <p:spPr>
          <a:xfrm>
            <a:off x="4837327" y="1609728"/>
            <a:ext cx="3156530" cy="590549"/>
          </a:xfrm>
          <a:prstGeom prst="rect">
            <a:avLst/>
          </a:prstGeom>
        </p:spPr>
        <p:txBody>
          <a:bodyPr anchor="ctr"/>
          <a:lstStyle>
            <a:lvl1pPr marL="0" indent="0" algn="l">
              <a:buNone/>
              <a:defRPr sz="3200" b="1">
                <a:solidFill>
                  <a:schemeClr val="accent6"/>
                </a:solidFill>
              </a:defRPr>
            </a:lvl1pPr>
          </a:lstStyle>
          <a:p>
            <a:pPr lvl="0"/>
            <a:endParaRPr kumimoji="1" lang="zh-CN" altLang="en-US"/>
          </a:p>
        </p:txBody>
      </p:sp>
      <p:sp>
        <p:nvSpPr>
          <p:cNvPr id="9" name="文本占位符 3"/>
          <p:cNvSpPr>
            <a:spLocks noGrp="1"/>
          </p:cNvSpPr>
          <p:nvPr>
            <p:ph type="body" sz="quarter" idx="13"/>
          </p:nvPr>
        </p:nvSpPr>
        <p:spPr>
          <a:xfrm>
            <a:off x="4837327" y="2940847"/>
            <a:ext cx="3156530" cy="590549"/>
          </a:xfrm>
          <a:prstGeom prst="rect">
            <a:avLst/>
          </a:prstGeom>
        </p:spPr>
        <p:txBody>
          <a:bodyPr anchor="ctr"/>
          <a:lstStyle>
            <a:lvl1pPr marL="0" indent="0" algn="l">
              <a:buNone/>
              <a:defRPr sz="3200" b="1">
                <a:solidFill>
                  <a:schemeClr val="accent6"/>
                </a:solidFill>
              </a:defRPr>
            </a:lvl1pPr>
          </a:lstStyle>
          <a:p>
            <a:pPr lvl="0"/>
            <a:endParaRPr kumimoji="1" lang="zh-CN" altLang="en-US"/>
          </a:p>
        </p:txBody>
      </p:sp>
      <p:sp>
        <p:nvSpPr>
          <p:cNvPr id="10" name="文本占位符 3"/>
          <p:cNvSpPr>
            <a:spLocks noGrp="1"/>
          </p:cNvSpPr>
          <p:nvPr>
            <p:ph type="body" sz="quarter" idx="14"/>
          </p:nvPr>
        </p:nvSpPr>
        <p:spPr>
          <a:xfrm>
            <a:off x="4837327" y="4271965"/>
            <a:ext cx="3156530" cy="590549"/>
          </a:xfrm>
          <a:prstGeom prst="rect">
            <a:avLst/>
          </a:prstGeom>
        </p:spPr>
        <p:txBody>
          <a:bodyPr anchor="ctr"/>
          <a:lstStyle>
            <a:lvl1pPr marL="0" indent="0" algn="l">
              <a:buNone/>
              <a:defRPr sz="3200" b="1">
                <a:solidFill>
                  <a:schemeClr val="accent6"/>
                </a:solidFill>
              </a:defRPr>
            </a:lvl1pPr>
          </a:lstStyle>
          <a:p>
            <a:pPr lvl="0"/>
            <a:endParaRPr kumimoji="1" lang="zh-CN" altLang="en-US"/>
          </a:p>
        </p:txBody>
      </p:sp>
    </p:spTree>
    <p:extLst>
      <p:ext uri="{BB962C8B-B14F-4D97-AF65-F5344CB8AC3E}">
        <p14:creationId xmlns:p14="http://schemas.microsoft.com/office/powerpoint/2010/main" val="16704846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背景图片素材">
    <p:spTree>
      <p:nvGrpSpPr>
        <p:cNvPr id="1" name=""/>
        <p:cNvGrpSpPr/>
        <p:nvPr/>
      </p:nvGrpSpPr>
      <p:grpSpPr>
        <a:xfrm>
          <a:off x="0" y="0"/>
          <a:ext cx="0" cy="0"/>
          <a:chOff x="0" y="0"/>
          <a:chExt cx="0" cy="0"/>
        </a:xfrm>
      </p:grpSpPr>
      <p:sp>
        <p:nvSpPr>
          <p:cNvPr id="4" name="矩形 3"/>
          <p:cNvSpPr/>
          <p:nvPr userDrawn="1"/>
        </p:nvSpPr>
        <p:spPr>
          <a:xfrm>
            <a:off x="330452" y="759873"/>
            <a:ext cx="1569660" cy="369332"/>
          </a:xfrm>
          <a:prstGeom prst="rect">
            <a:avLst/>
          </a:prstGeom>
        </p:spPr>
        <p:txBody>
          <a:bodyPr wrap="none">
            <a:spAutoFit/>
          </a:bodyPr>
          <a:lstStyle/>
          <a:p>
            <a:pPr defTabSz="609585"/>
            <a:r>
              <a:rPr lang="zh-CN" altLang="en-US" sz="1800" dirty="0">
                <a:solidFill>
                  <a:schemeClr val="tx1">
                    <a:lumMod val="75000"/>
                    <a:lumOff val="25000"/>
                  </a:schemeClr>
                </a:solidFill>
                <a:latin typeface="Segoe UI Light"/>
                <a:ea typeface="微软雅黑"/>
                <a:cs typeface="Segoe UI Light"/>
              </a:rPr>
              <a:t>背景图片素材</a:t>
            </a:r>
          </a:p>
        </p:txBody>
      </p:sp>
      <p:sp>
        <p:nvSpPr>
          <p:cNvPr id="5" name="矩形 4"/>
          <p:cNvSpPr/>
          <p:nvPr userDrawn="1"/>
        </p:nvSpPr>
        <p:spPr>
          <a:xfrm>
            <a:off x="330453" y="182446"/>
            <a:ext cx="777777" cy="246221"/>
          </a:xfrm>
          <a:prstGeom prst="rect">
            <a:avLst/>
          </a:prstGeom>
        </p:spPr>
        <p:txBody>
          <a:bodyPr wrap="none">
            <a:spAutoFit/>
          </a:bodyPr>
          <a:lstStyle/>
          <a:p>
            <a:pPr defTabSz="609585"/>
            <a:r>
              <a:rPr kumimoji="1" lang="en-US" altLang="zh-CN" sz="1000" dirty="0">
                <a:solidFill>
                  <a:schemeClr val="tx1">
                    <a:lumMod val="75000"/>
                    <a:lumOff val="25000"/>
                  </a:schemeClr>
                </a:solidFill>
                <a:latin typeface="Segoe UI Light"/>
                <a:ea typeface="微软雅黑" charset="0"/>
                <a:cs typeface="Segoe UI Light"/>
              </a:rPr>
              <a:t>OfficePLUS</a:t>
            </a:r>
            <a:endParaRPr lang="zh-CN" altLang="en-US" sz="1000" dirty="0">
              <a:solidFill>
                <a:schemeClr val="tx1">
                  <a:lumMod val="75000"/>
                  <a:lumOff val="25000"/>
                </a:schemeClr>
              </a:solidFill>
              <a:latin typeface="Segoe UI Light"/>
              <a:ea typeface="微软雅黑" charset="0"/>
              <a:cs typeface="Segoe UI Light"/>
            </a:endParaRPr>
          </a:p>
        </p:txBody>
      </p:sp>
    </p:spTree>
    <p:extLst>
      <p:ext uri="{BB962C8B-B14F-4D97-AF65-F5344CB8AC3E}">
        <p14:creationId xmlns:p14="http://schemas.microsoft.com/office/powerpoint/2010/main" val="105175712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目录页_四项目录">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extLst>
              <a:ext uri="{BEBA8EAE-BF5A-486C-A8C5-ECC9F3942E4B}">
                <a14:imgProps xmlns:a14="http://schemas.microsoft.com/office/drawing/2010/main">
                  <a14:imgLayer r:embed="rId3">
                    <a14:imgEffect>
                      <a14:artisticTexturizer scaling="0"/>
                    </a14:imgEffect>
                  </a14:imgLayer>
                </a14:imgProps>
              </a:ext>
            </a:extLst>
          </a:blip>
          <a:stretch>
            <a:fillRect/>
          </a:stretch>
        </p:blipFill>
        <p:spPr>
          <a:xfrm>
            <a:off x="0" y="-297"/>
            <a:ext cx="3895682" cy="6858594"/>
          </a:xfrm>
          <a:prstGeom prst="rect">
            <a:avLst/>
          </a:prstGeom>
        </p:spPr>
      </p:pic>
      <p:pic>
        <p:nvPicPr>
          <p:cNvPr id="3" name="图片 2"/>
          <p:cNvPicPr>
            <a:picLocks noChangeAspect="1"/>
          </p:cNvPicPr>
          <p:nvPr userDrawn="1"/>
        </p:nvPicPr>
        <p:blipFill>
          <a:blip r:embed="rId4">
            <a:extLst>
              <a:ext uri="{BEBA8EAE-BF5A-486C-A8C5-ECC9F3942E4B}">
                <a14:imgProps xmlns:a14="http://schemas.microsoft.com/office/drawing/2010/main">
                  <a14:imgLayer r:embed="rId5">
                    <a14:imgEffect>
                      <a14:artisticTexturizer scaling="0"/>
                    </a14:imgEffect>
                  </a14:imgLayer>
                </a14:imgProps>
              </a:ext>
            </a:extLst>
          </a:blip>
          <a:stretch>
            <a:fillRect/>
          </a:stretch>
        </p:blipFill>
        <p:spPr>
          <a:xfrm>
            <a:off x="8892519" y="-297"/>
            <a:ext cx="251482" cy="6858594"/>
          </a:xfrm>
          <a:prstGeom prst="rect">
            <a:avLst/>
          </a:prstGeom>
        </p:spPr>
      </p:pic>
      <p:cxnSp>
        <p:nvCxnSpPr>
          <p:cNvPr id="4" name="直接连接符 19"/>
          <p:cNvCxnSpPr/>
          <p:nvPr userDrawn="1"/>
        </p:nvCxnSpPr>
        <p:spPr>
          <a:xfrm>
            <a:off x="9024488" y="177800"/>
            <a:ext cx="0" cy="6502400"/>
          </a:xfrm>
          <a:prstGeom prst="line">
            <a:avLst/>
          </a:prstGeom>
          <a:ln w="19050">
            <a:solidFill>
              <a:schemeClr val="accent2">
                <a:lumMod val="20000"/>
                <a:lumOff val="80000"/>
              </a:schemeClr>
            </a:solidFill>
            <a:prstDash val="dash"/>
          </a:ln>
        </p:spPr>
        <p:style>
          <a:lnRef idx="1">
            <a:schemeClr val="accent1"/>
          </a:lnRef>
          <a:fillRef idx="0">
            <a:schemeClr val="accent1"/>
          </a:fillRef>
          <a:effectRef idx="0">
            <a:schemeClr val="accent1"/>
          </a:effectRef>
          <a:fontRef idx="minor">
            <a:schemeClr val="tx1"/>
          </a:fontRef>
        </p:style>
      </p:cxnSp>
      <p:sp>
        <p:nvSpPr>
          <p:cNvPr id="5" name="任意多边形 17"/>
          <p:cNvSpPr/>
          <p:nvPr userDrawn="1"/>
        </p:nvSpPr>
        <p:spPr>
          <a:xfrm>
            <a:off x="102028" y="177800"/>
            <a:ext cx="3648441" cy="6502400"/>
          </a:xfrm>
          <a:custGeom>
            <a:avLst/>
            <a:gdLst>
              <a:gd name="connsiteX0" fmla="*/ 0 w 5191349"/>
              <a:gd name="connsiteY0" fmla="*/ 0 h 6858000"/>
              <a:gd name="connsiteX1" fmla="*/ 4882718 w 5191349"/>
              <a:gd name="connsiteY1" fmla="*/ 0 h 6858000"/>
              <a:gd name="connsiteX2" fmla="*/ 4882718 w 5191349"/>
              <a:gd name="connsiteY2" fmla="*/ 3113151 h 6858000"/>
              <a:gd name="connsiteX3" fmla="*/ 5191349 w 5191349"/>
              <a:gd name="connsiteY3" fmla="*/ 3429000 h 6858000"/>
              <a:gd name="connsiteX4" fmla="*/ 4882718 w 5191349"/>
              <a:gd name="connsiteY4" fmla="*/ 3744848 h 6858000"/>
              <a:gd name="connsiteX5" fmla="*/ 4882718 w 5191349"/>
              <a:gd name="connsiteY5" fmla="*/ 6858000 h 6858000"/>
              <a:gd name="connsiteX6" fmla="*/ 0 w 519134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91349" h="6858000">
                <a:moveTo>
                  <a:pt x="0" y="0"/>
                </a:moveTo>
                <a:lnTo>
                  <a:pt x="4882718" y="0"/>
                </a:lnTo>
                <a:lnTo>
                  <a:pt x="4882718" y="3113151"/>
                </a:lnTo>
                <a:lnTo>
                  <a:pt x="5191349" y="3429000"/>
                </a:lnTo>
                <a:lnTo>
                  <a:pt x="4882718" y="3744848"/>
                </a:lnTo>
                <a:lnTo>
                  <a:pt x="4882718" y="6858000"/>
                </a:lnTo>
                <a:lnTo>
                  <a:pt x="0" y="6858000"/>
                </a:lnTo>
                <a:close/>
              </a:path>
            </a:pathLst>
          </a:custGeom>
          <a:noFill/>
          <a:ln w="19050">
            <a:solidFill>
              <a:schemeClr val="accent2">
                <a:lumMod val="20000"/>
                <a:lumOff val="8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800"/>
          </a:p>
        </p:txBody>
      </p:sp>
      <p:sp>
        <p:nvSpPr>
          <p:cNvPr id="6" name="文本占位符 3"/>
          <p:cNvSpPr>
            <a:spLocks noGrp="1"/>
          </p:cNvSpPr>
          <p:nvPr>
            <p:ph type="body" sz="quarter" idx="10" hasCustomPrompt="1"/>
          </p:nvPr>
        </p:nvSpPr>
        <p:spPr>
          <a:xfrm>
            <a:off x="918979" y="2200276"/>
            <a:ext cx="2014538" cy="1343024"/>
          </a:xfrm>
          <a:prstGeom prst="rect">
            <a:avLst/>
          </a:prstGeom>
        </p:spPr>
        <p:txBody>
          <a:bodyPr/>
          <a:lstStyle>
            <a:lvl1pPr marL="0" indent="0" algn="ctr">
              <a:buNone/>
              <a:defRPr sz="9600" b="1">
                <a:solidFill>
                  <a:schemeClr val="accent2">
                    <a:lumMod val="20000"/>
                    <a:lumOff val="80000"/>
                  </a:schemeClr>
                </a:solidFill>
              </a:defRPr>
            </a:lvl1pPr>
          </a:lstStyle>
          <a:p>
            <a:pPr lvl="0"/>
            <a:r>
              <a:rPr kumimoji="1" lang="zh-CN" altLang="en-US"/>
              <a:t>标题</a:t>
            </a:r>
          </a:p>
        </p:txBody>
      </p:sp>
      <p:sp>
        <p:nvSpPr>
          <p:cNvPr id="7" name="文本占位符 3"/>
          <p:cNvSpPr>
            <a:spLocks noGrp="1"/>
          </p:cNvSpPr>
          <p:nvPr>
            <p:ph type="body" sz="quarter" idx="11" hasCustomPrompt="1"/>
          </p:nvPr>
        </p:nvSpPr>
        <p:spPr>
          <a:xfrm>
            <a:off x="918979" y="3543300"/>
            <a:ext cx="2014538" cy="585788"/>
          </a:xfrm>
          <a:prstGeom prst="rect">
            <a:avLst/>
          </a:prstGeom>
        </p:spPr>
        <p:txBody>
          <a:bodyPr/>
          <a:lstStyle>
            <a:lvl1pPr marL="0" indent="0" algn="ctr">
              <a:buNone/>
              <a:defRPr sz="3200" b="1">
                <a:solidFill>
                  <a:schemeClr val="accent2">
                    <a:lumMod val="20000"/>
                    <a:lumOff val="80000"/>
                  </a:schemeClr>
                </a:solidFill>
              </a:defRPr>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8" name="文本占位符 3"/>
          <p:cNvSpPr>
            <a:spLocks noGrp="1"/>
          </p:cNvSpPr>
          <p:nvPr>
            <p:ph type="body" sz="quarter" idx="12"/>
          </p:nvPr>
        </p:nvSpPr>
        <p:spPr>
          <a:xfrm>
            <a:off x="4837327" y="1104903"/>
            <a:ext cx="3156530" cy="590549"/>
          </a:xfrm>
          <a:prstGeom prst="rect">
            <a:avLst/>
          </a:prstGeom>
        </p:spPr>
        <p:txBody>
          <a:bodyPr anchor="ctr"/>
          <a:lstStyle>
            <a:lvl1pPr marL="0" indent="0" algn="l">
              <a:buNone/>
              <a:defRPr sz="3200" b="1">
                <a:solidFill>
                  <a:schemeClr val="accent6"/>
                </a:solidFill>
              </a:defRPr>
            </a:lvl1pPr>
          </a:lstStyle>
          <a:p>
            <a:pPr lvl="0"/>
            <a:endParaRPr kumimoji="1" lang="zh-CN" altLang="en-US"/>
          </a:p>
        </p:txBody>
      </p:sp>
      <p:sp>
        <p:nvSpPr>
          <p:cNvPr id="9" name="文本占位符 3"/>
          <p:cNvSpPr>
            <a:spLocks noGrp="1"/>
          </p:cNvSpPr>
          <p:nvPr>
            <p:ph type="body" sz="quarter" idx="13"/>
          </p:nvPr>
        </p:nvSpPr>
        <p:spPr>
          <a:xfrm>
            <a:off x="4837327" y="2436022"/>
            <a:ext cx="3156530" cy="590549"/>
          </a:xfrm>
          <a:prstGeom prst="rect">
            <a:avLst/>
          </a:prstGeom>
        </p:spPr>
        <p:txBody>
          <a:bodyPr anchor="ctr"/>
          <a:lstStyle>
            <a:lvl1pPr marL="0" indent="0" algn="l">
              <a:buNone/>
              <a:defRPr sz="3200" b="1">
                <a:solidFill>
                  <a:schemeClr val="accent6"/>
                </a:solidFill>
              </a:defRPr>
            </a:lvl1pPr>
          </a:lstStyle>
          <a:p>
            <a:pPr lvl="0"/>
            <a:endParaRPr kumimoji="1" lang="zh-CN" altLang="en-US"/>
          </a:p>
        </p:txBody>
      </p:sp>
      <p:sp>
        <p:nvSpPr>
          <p:cNvPr id="11" name="文本占位符 3"/>
          <p:cNvSpPr>
            <a:spLocks noGrp="1"/>
          </p:cNvSpPr>
          <p:nvPr>
            <p:ph type="body" sz="quarter" idx="14"/>
          </p:nvPr>
        </p:nvSpPr>
        <p:spPr>
          <a:xfrm>
            <a:off x="4837327" y="3767140"/>
            <a:ext cx="3156530" cy="590549"/>
          </a:xfrm>
          <a:prstGeom prst="rect">
            <a:avLst/>
          </a:prstGeom>
        </p:spPr>
        <p:txBody>
          <a:bodyPr anchor="ctr"/>
          <a:lstStyle>
            <a:lvl1pPr marL="0" indent="0" algn="l">
              <a:buNone/>
              <a:defRPr sz="3200" b="1">
                <a:solidFill>
                  <a:schemeClr val="accent6"/>
                </a:solidFill>
              </a:defRPr>
            </a:lvl1pPr>
          </a:lstStyle>
          <a:p>
            <a:pPr lvl="0"/>
            <a:endParaRPr kumimoji="1" lang="zh-CN" altLang="en-US"/>
          </a:p>
        </p:txBody>
      </p:sp>
      <p:sp>
        <p:nvSpPr>
          <p:cNvPr id="12" name="文本占位符 3"/>
          <p:cNvSpPr>
            <a:spLocks noGrp="1"/>
          </p:cNvSpPr>
          <p:nvPr>
            <p:ph type="body" sz="quarter" idx="15"/>
          </p:nvPr>
        </p:nvSpPr>
        <p:spPr>
          <a:xfrm>
            <a:off x="4837327" y="5098259"/>
            <a:ext cx="3156530" cy="590549"/>
          </a:xfrm>
          <a:prstGeom prst="rect">
            <a:avLst/>
          </a:prstGeom>
        </p:spPr>
        <p:txBody>
          <a:bodyPr anchor="ctr"/>
          <a:lstStyle>
            <a:lvl1pPr marL="0" indent="0" algn="l">
              <a:buNone/>
              <a:defRPr sz="3200" b="1">
                <a:solidFill>
                  <a:schemeClr val="accent6"/>
                </a:solidFill>
              </a:defRPr>
            </a:lvl1pPr>
          </a:lstStyle>
          <a:p>
            <a:pPr lvl="0"/>
            <a:endParaRPr kumimoji="1" lang="zh-CN" altLang="en-US"/>
          </a:p>
        </p:txBody>
      </p:sp>
    </p:spTree>
    <p:extLst>
      <p:ext uri="{BB962C8B-B14F-4D97-AF65-F5344CB8AC3E}">
        <p14:creationId xmlns:p14="http://schemas.microsoft.com/office/powerpoint/2010/main" val="185775697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目录页_六项目录">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extLst>
              <a:ext uri="{BEBA8EAE-BF5A-486C-A8C5-ECC9F3942E4B}">
                <a14:imgProps xmlns:a14="http://schemas.microsoft.com/office/drawing/2010/main">
                  <a14:imgLayer r:embed="rId3">
                    <a14:imgEffect>
                      <a14:artisticTexturizer scaling="0"/>
                    </a14:imgEffect>
                  </a14:imgLayer>
                </a14:imgProps>
              </a:ext>
            </a:extLst>
          </a:blip>
          <a:stretch>
            <a:fillRect/>
          </a:stretch>
        </p:blipFill>
        <p:spPr>
          <a:xfrm>
            <a:off x="0" y="-297"/>
            <a:ext cx="3895682" cy="6858594"/>
          </a:xfrm>
          <a:prstGeom prst="rect">
            <a:avLst/>
          </a:prstGeom>
        </p:spPr>
      </p:pic>
      <p:pic>
        <p:nvPicPr>
          <p:cNvPr id="3" name="图片 2"/>
          <p:cNvPicPr>
            <a:picLocks noChangeAspect="1"/>
          </p:cNvPicPr>
          <p:nvPr userDrawn="1"/>
        </p:nvPicPr>
        <p:blipFill>
          <a:blip r:embed="rId4">
            <a:extLst>
              <a:ext uri="{BEBA8EAE-BF5A-486C-A8C5-ECC9F3942E4B}">
                <a14:imgProps xmlns:a14="http://schemas.microsoft.com/office/drawing/2010/main">
                  <a14:imgLayer r:embed="rId5">
                    <a14:imgEffect>
                      <a14:artisticTexturizer scaling="0"/>
                    </a14:imgEffect>
                  </a14:imgLayer>
                </a14:imgProps>
              </a:ext>
            </a:extLst>
          </a:blip>
          <a:stretch>
            <a:fillRect/>
          </a:stretch>
        </p:blipFill>
        <p:spPr>
          <a:xfrm>
            <a:off x="8892519" y="-297"/>
            <a:ext cx="251482" cy="6858594"/>
          </a:xfrm>
          <a:prstGeom prst="rect">
            <a:avLst/>
          </a:prstGeom>
        </p:spPr>
      </p:pic>
      <p:cxnSp>
        <p:nvCxnSpPr>
          <p:cNvPr id="4" name="直接连接符 19"/>
          <p:cNvCxnSpPr/>
          <p:nvPr userDrawn="1"/>
        </p:nvCxnSpPr>
        <p:spPr>
          <a:xfrm>
            <a:off x="9024488" y="177800"/>
            <a:ext cx="0" cy="6502400"/>
          </a:xfrm>
          <a:prstGeom prst="line">
            <a:avLst/>
          </a:prstGeom>
          <a:ln w="19050">
            <a:solidFill>
              <a:schemeClr val="accent2">
                <a:lumMod val="20000"/>
                <a:lumOff val="80000"/>
              </a:schemeClr>
            </a:solidFill>
            <a:prstDash val="dash"/>
          </a:ln>
        </p:spPr>
        <p:style>
          <a:lnRef idx="1">
            <a:schemeClr val="accent1"/>
          </a:lnRef>
          <a:fillRef idx="0">
            <a:schemeClr val="accent1"/>
          </a:fillRef>
          <a:effectRef idx="0">
            <a:schemeClr val="accent1"/>
          </a:effectRef>
          <a:fontRef idx="minor">
            <a:schemeClr val="tx1"/>
          </a:fontRef>
        </p:style>
      </p:cxnSp>
      <p:sp>
        <p:nvSpPr>
          <p:cNvPr id="5" name="任意多边形 17"/>
          <p:cNvSpPr/>
          <p:nvPr userDrawn="1"/>
        </p:nvSpPr>
        <p:spPr>
          <a:xfrm>
            <a:off x="102028" y="177800"/>
            <a:ext cx="3648441" cy="6502400"/>
          </a:xfrm>
          <a:custGeom>
            <a:avLst/>
            <a:gdLst>
              <a:gd name="connsiteX0" fmla="*/ 0 w 5191349"/>
              <a:gd name="connsiteY0" fmla="*/ 0 h 6858000"/>
              <a:gd name="connsiteX1" fmla="*/ 4882718 w 5191349"/>
              <a:gd name="connsiteY1" fmla="*/ 0 h 6858000"/>
              <a:gd name="connsiteX2" fmla="*/ 4882718 w 5191349"/>
              <a:gd name="connsiteY2" fmla="*/ 3113151 h 6858000"/>
              <a:gd name="connsiteX3" fmla="*/ 5191349 w 5191349"/>
              <a:gd name="connsiteY3" fmla="*/ 3429000 h 6858000"/>
              <a:gd name="connsiteX4" fmla="*/ 4882718 w 5191349"/>
              <a:gd name="connsiteY4" fmla="*/ 3744848 h 6858000"/>
              <a:gd name="connsiteX5" fmla="*/ 4882718 w 5191349"/>
              <a:gd name="connsiteY5" fmla="*/ 6858000 h 6858000"/>
              <a:gd name="connsiteX6" fmla="*/ 0 w 519134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91349" h="6858000">
                <a:moveTo>
                  <a:pt x="0" y="0"/>
                </a:moveTo>
                <a:lnTo>
                  <a:pt x="4882718" y="0"/>
                </a:lnTo>
                <a:lnTo>
                  <a:pt x="4882718" y="3113151"/>
                </a:lnTo>
                <a:lnTo>
                  <a:pt x="5191349" y="3429000"/>
                </a:lnTo>
                <a:lnTo>
                  <a:pt x="4882718" y="3744848"/>
                </a:lnTo>
                <a:lnTo>
                  <a:pt x="4882718" y="6858000"/>
                </a:lnTo>
                <a:lnTo>
                  <a:pt x="0" y="6858000"/>
                </a:lnTo>
                <a:close/>
              </a:path>
            </a:pathLst>
          </a:custGeom>
          <a:noFill/>
          <a:ln w="19050">
            <a:solidFill>
              <a:schemeClr val="accent2">
                <a:lumMod val="20000"/>
                <a:lumOff val="8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800"/>
          </a:p>
        </p:txBody>
      </p:sp>
      <p:sp>
        <p:nvSpPr>
          <p:cNvPr id="6" name="文本占位符 3"/>
          <p:cNvSpPr>
            <a:spLocks noGrp="1"/>
          </p:cNvSpPr>
          <p:nvPr>
            <p:ph type="body" sz="quarter" idx="10" hasCustomPrompt="1"/>
          </p:nvPr>
        </p:nvSpPr>
        <p:spPr>
          <a:xfrm>
            <a:off x="918979" y="2200276"/>
            <a:ext cx="2014538" cy="1343024"/>
          </a:xfrm>
          <a:prstGeom prst="rect">
            <a:avLst/>
          </a:prstGeom>
        </p:spPr>
        <p:txBody>
          <a:bodyPr/>
          <a:lstStyle>
            <a:lvl1pPr marL="0" indent="0" algn="ctr">
              <a:buNone/>
              <a:defRPr sz="9600" b="1">
                <a:solidFill>
                  <a:schemeClr val="accent2">
                    <a:lumMod val="20000"/>
                    <a:lumOff val="80000"/>
                  </a:schemeClr>
                </a:solidFill>
              </a:defRPr>
            </a:lvl1pPr>
          </a:lstStyle>
          <a:p>
            <a:pPr lvl="0"/>
            <a:r>
              <a:rPr kumimoji="1" lang="zh-CN" altLang="en-US"/>
              <a:t>标题</a:t>
            </a:r>
          </a:p>
        </p:txBody>
      </p:sp>
      <p:sp>
        <p:nvSpPr>
          <p:cNvPr id="7" name="文本占位符 3"/>
          <p:cNvSpPr>
            <a:spLocks noGrp="1"/>
          </p:cNvSpPr>
          <p:nvPr>
            <p:ph type="body" sz="quarter" idx="11" hasCustomPrompt="1"/>
          </p:nvPr>
        </p:nvSpPr>
        <p:spPr>
          <a:xfrm>
            <a:off x="918979" y="3543300"/>
            <a:ext cx="2014538" cy="585788"/>
          </a:xfrm>
          <a:prstGeom prst="rect">
            <a:avLst/>
          </a:prstGeom>
        </p:spPr>
        <p:txBody>
          <a:bodyPr/>
          <a:lstStyle>
            <a:lvl1pPr marL="0" indent="0" algn="ctr">
              <a:buNone/>
              <a:defRPr sz="3200" b="1">
                <a:solidFill>
                  <a:schemeClr val="accent2">
                    <a:lumMod val="20000"/>
                    <a:lumOff val="80000"/>
                  </a:schemeClr>
                </a:solidFill>
              </a:defRPr>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8" name="文本占位符 3"/>
          <p:cNvSpPr>
            <a:spLocks noGrp="1"/>
          </p:cNvSpPr>
          <p:nvPr>
            <p:ph type="body" sz="quarter" idx="12"/>
          </p:nvPr>
        </p:nvSpPr>
        <p:spPr>
          <a:xfrm>
            <a:off x="4837326" y="762004"/>
            <a:ext cx="3156530" cy="590549"/>
          </a:xfrm>
          <a:prstGeom prst="rect">
            <a:avLst/>
          </a:prstGeom>
        </p:spPr>
        <p:txBody>
          <a:bodyPr anchor="ctr"/>
          <a:lstStyle>
            <a:lvl1pPr marL="0" indent="0" algn="l">
              <a:buNone/>
              <a:defRPr sz="3200" b="1">
                <a:solidFill>
                  <a:schemeClr val="accent6"/>
                </a:solidFill>
              </a:defRPr>
            </a:lvl1pPr>
          </a:lstStyle>
          <a:p>
            <a:pPr lvl="0"/>
            <a:endParaRPr kumimoji="1" lang="zh-CN" altLang="en-US"/>
          </a:p>
        </p:txBody>
      </p:sp>
      <p:sp>
        <p:nvSpPr>
          <p:cNvPr id="9" name="文本占位符 3"/>
          <p:cNvSpPr>
            <a:spLocks noGrp="1"/>
          </p:cNvSpPr>
          <p:nvPr>
            <p:ph type="body" sz="quarter" idx="13"/>
          </p:nvPr>
        </p:nvSpPr>
        <p:spPr>
          <a:xfrm>
            <a:off x="4837326" y="1697358"/>
            <a:ext cx="3156530" cy="590549"/>
          </a:xfrm>
          <a:prstGeom prst="rect">
            <a:avLst/>
          </a:prstGeom>
        </p:spPr>
        <p:txBody>
          <a:bodyPr anchor="ctr"/>
          <a:lstStyle>
            <a:lvl1pPr marL="0" indent="0" algn="l">
              <a:buNone/>
              <a:defRPr sz="3200" b="1">
                <a:solidFill>
                  <a:schemeClr val="accent6"/>
                </a:solidFill>
              </a:defRPr>
            </a:lvl1pPr>
          </a:lstStyle>
          <a:p>
            <a:pPr lvl="0"/>
            <a:endParaRPr kumimoji="1" lang="zh-CN" altLang="en-US"/>
          </a:p>
        </p:txBody>
      </p:sp>
      <p:sp>
        <p:nvSpPr>
          <p:cNvPr id="11" name="文本占位符 3"/>
          <p:cNvSpPr>
            <a:spLocks noGrp="1"/>
          </p:cNvSpPr>
          <p:nvPr>
            <p:ph type="body" sz="quarter" idx="14"/>
          </p:nvPr>
        </p:nvSpPr>
        <p:spPr>
          <a:xfrm>
            <a:off x="4837326" y="2632714"/>
            <a:ext cx="3156530" cy="590549"/>
          </a:xfrm>
          <a:prstGeom prst="rect">
            <a:avLst/>
          </a:prstGeom>
        </p:spPr>
        <p:txBody>
          <a:bodyPr anchor="ctr"/>
          <a:lstStyle>
            <a:lvl1pPr marL="0" indent="0" algn="l">
              <a:buNone/>
              <a:defRPr sz="3200" b="1">
                <a:solidFill>
                  <a:schemeClr val="accent6"/>
                </a:solidFill>
              </a:defRPr>
            </a:lvl1pPr>
          </a:lstStyle>
          <a:p>
            <a:pPr lvl="0"/>
            <a:endParaRPr kumimoji="1" lang="zh-CN" altLang="en-US"/>
          </a:p>
        </p:txBody>
      </p:sp>
      <p:sp>
        <p:nvSpPr>
          <p:cNvPr id="12" name="文本占位符 3"/>
          <p:cNvSpPr>
            <a:spLocks noGrp="1"/>
          </p:cNvSpPr>
          <p:nvPr>
            <p:ph type="body" sz="quarter" idx="15"/>
          </p:nvPr>
        </p:nvSpPr>
        <p:spPr>
          <a:xfrm>
            <a:off x="4837326" y="3568069"/>
            <a:ext cx="3156530" cy="590549"/>
          </a:xfrm>
          <a:prstGeom prst="rect">
            <a:avLst/>
          </a:prstGeom>
        </p:spPr>
        <p:txBody>
          <a:bodyPr anchor="ctr"/>
          <a:lstStyle>
            <a:lvl1pPr marL="0" indent="0" algn="l">
              <a:buNone/>
              <a:defRPr sz="3200" b="1">
                <a:solidFill>
                  <a:schemeClr val="accent6"/>
                </a:solidFill>
              </a:defRPr>
            </a:lvl1pPr>
          </a:lstStyle>
          <a:p>
            <a:pPr lvl="0"/>
            <a:endParaRPr kumimoji="1" lang="zh-CN" altLang="en-US"/>
          </a:p>
        </p:txBody>
      </p:sp>
      <p:sp>
        <p:nvSpPr>
          <p:cNvPr id="13" name="文本占位符 3"/>
          <p:cNvSpPr>
            <a:spLocks noGrp="1"/>
          </p:cNvSpPr>
          <p:nvPr>
            <p:ph type="body" sz="quarter" idx="16"/>
          </p:nvPr>
        </p:nvSpPr>
        <p:spPr>
          <a:xfrm>
            <a:off x="4837326" y="4503424"/>
            <a:ext cx="3156530" cy="590549"/>
          </a:xfrm>
          <a:prstGeom prst="rect">
            <a:avLst/>
          </a:prstGeom>
        </p:spPr>
        <p:txBody>
          <a:bodyPr anchor="ctr"/>
          <a:lstStyle>
            <a:lvl1pPr marL="0" indent="0" algn="l">
              <a:buNone/>
              <a:defRPr sz="3200" b="1">
                <a:solidFill>
                  <a:schemeClr val="accent6"/>
                </a:solidFill>
              </a:defRPr>
            </a:lvl1pPr>
          </a:lstStyle>
          <a:p>
            <a:pPr lvl="0"/>
            <a:endParaRPr kumimoji="1" lang="zh-CN" altLang="en-US"/>
          </a:p>
        </p:txBody>
      </p:sp>
      <p:sp>
        <p:nvSpPr>
          <p:cNvPr id="14" name="文本占位符 3"/>
          <p:cNvSpPr>
            <a:spLocks noGrp="1"/>
          </p:cNvSpPr>
          <p:nvPr>
            <p:ph type="body" sz="quarter" idx="17"/>
          </p:nvPr>
        </p:nvSpPr>
        <p:spPr>
          <a:xfrm>
            <a:off x="4837326" y="5438781"/>
            <a:ext cx="3156530" cy="590549"/>
          </a:xfrm>
          <a:prstGeom prst="rect">
            <a:avLst/>
          </a:prstGeom>
        </p:spPr>
        <p:txBody>
          <a:bodyPr anchor="ctr"/>
          <a:lstStyle>
            <a:lvl1pPr marL="0" indent="0" algn="l">
              <a:buNone/>
              <a:defRPr sz="3200" b="1">
                <a:solidFill>
                  <a:schemeClr val="accent6"/>
                </a:solidFill>
              </a:defRPr>
            </a:lvl1pPr>
          </a:lstStyle>
          <a:p>
            <a:pPr lvl="0"/>
            <a:endParaRPr kumimoji="1" lang="zh-CN" altLang="en-US"/>
          </a:p>
        </p:txBody>
      </p:sp>
    </p:spTree>
    <p:extLst>
      <p:ext uri="{BB962C8B-B14F-4D97-AF65-F5344CB8AC3E}">
        <p14:creationId xmlns:p14="http://schemas.microsoft.com/office/powerpoint/2010/main" val="111272009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extLst>
      <p:ext uri="{BB962C8B-B14F-4D97-AF65-F5344CB8AC3E}">
        <p14:creationId xmlns:p14="http://schemas.microsoft.com/office/powerpoint/2010/main" val="787497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OfficePLUS">
    <p:spTree>
      <p:nvGrpSpPr>
        <p:cNvPr id="1" name=""/>
        <p:cNvGrpSpPr/>
        <p:nvPr/>
      </p:nvGrpSpPr>
      <p:grpSpPr>
        <a:xfrm>
          <a:off x="0" y="0"/>
          <a:ext cx="0" cy="0"/>
          <a:chOff x="0" y="0"/>
          <a:chExt cx="0" cy="0"/>
        </a:xfrm>
      </p:grpSpPr>
      <p:sp>
        <p:nvSpPr>
          <p:cNvPr id="7" name="文本框 6"/>
          <p:cNvSpPr txBox="1"/>
          <p:nvPr userDrawn="1"/>
        </p:nvSpPr>
        <p:spPr>
          <a:xfrm>
            <a:off x="2923955" y="4458724"/>
            <a:ext cx="3296095" cy="297454"/>
          </a:xfrm>
          <a:prstGeom prst="rect">
            <a:avLst/>
          </a:prstGeom>
          <a:noFill/>
        </p:spPr>
        <p:txBody>
          <a:bodyPr wrap="none" rtlCol="0">
            <a:spAutoFit/>
          </a:bodyPr>
          <a:lstStyle/>
          <a:p>
            <a:pPr marL="0" marR="0" lvl="0" indent="0" algn="ctr" defTabSz="609585" eaLnBrk="1" fontAlgn="auto" latinLnBrk="0" hangingPunct="1">
              <a:lnSpc>
                <a:spcPct val="100000"/>
              </a:lnSpc>
              <a:spcBef>
                <a:spcPts val="0"/>
              </a:spcBef>
              <a:spcAft>
                <a:spcPts val="0"/>
              </a:spcAft>
              <a:buClrTx/>
              <a:buSzTx/>
              <a:buFontTx/>
              <a:buNone/>
              <a:tabLst/>
              <a:defRPr/>
            </a:pPr>
            <a:r>
              <a:rPr kumimoji="1" lang="zh-CN" altLang="en-US" sz="1333" b="0" i="0" u="none" strike="noStrike" kern="0" cap="none" spc="0" normalizeH="0" baseline="0" noProof="0" dirty="0">
                <a:ln>
                  <a:noFill/>
                </a:ln>
                <a:solidFill>
                  <a:srgbClr val="000000"/>
                </a:solidFill>
                <a:effectLst/>
                <a:uLnTx/>
                <a:uFillTx/>
                <a:latin typeface="Century Gothic"/>
                <a:ea typeface="微软雅黑" charset="0"/>
              </a:rPr>
              <a:t>点击</a:t>
            </a:r>
            <a:r>
              <a:rPr kumimoji="1" lang="en-US" altLang="zh-CN" sz="1333" b="0" i="0" u="none" strike="noStrike" kern="0" cap="none" spc="0" normalizeH="0" baseline="0" noProof="0" dirty="0">
                <a:ln>
                  <a:noFill/>
                </a:ln>
                <a:solidFill>
                  <a:srgbClr val="000000"/>
                </a:solidFill>
                <a:effectLst/>
                <a:uLnTx/>
                <a:uFillTx/>
                <a:latin typeface="Segoe UI Light" charset="0"/>
                <a:ea typeface="Segoe UI Light" charset="0"/>
                <a:cs typeface="Segoe UI Light" charset="0"/>
              </a:rPr>
              <a:t>Logo</a:t>
            </a:r>
            <a:r>
              <a:rPr kumimoji="1" lang="zh-CN" altLang="en-US" sz="1333" b="0" i="0" u="none" strike="noStrike" kern="0" cap="none" spc="0" normalizeH="0" baseline="0" noProof="0" dirty="0">
                <a:ln>
                  <a:noFill/>
                </a:ln>
                <a:solidFill>
                  <a:srgbClr val="000000"/>
                </a:solidFill>
                <a:effectLst/>
                <a:uLnTx/>
                <a:uFillTx/>
                <a:latin typeface="Century Gothic"/>
                <a:ea typeface="微软雅黑" charset="0"/>
              </a:rPr>
              <a:t>获取更多优质模板（放映模式）</a:t>
            </a:r>
          </a:p>
        </p:txBody>
      </p:sp>
      <p:pic>
        <p:nvPicPr>
          <p:cNvPr id="5" name="图片 4">
            <a:hlinkClick r:id="rId2"/>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429000" y="3227832"/>
            <a:ext cx="2286000" cy="402336"/>
          </a:xfrm>
          <a:prstGeom prst="rect">
            <a:avLst/>
          </a:prstGeom>
        </p:spPr>
      </p:pic>
    </p:spTree>
    <p:extLst>
      <p:ext uri="{BB962C8B-B14F-4D97-AF65-F5344CB8AC3E}">
        <p14:creationId xmlns:p14="http://schemas.microsoft.com/office/powerpoint/2010/main" val="1389766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单击以编辑母版副标题样式</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6/1/2017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7727871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6/1/2017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5332493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编辑母版文本样式</a:t>
            </a:r>
          </a:p>
        </p:txBody>
      </p:sp>
      <p:sp>
        <p:nvSpPr>
          <p:cNvPr id="4" name="Date Placeholder 3"/>
          <p:cNvSpPr>
            <a:spLocks noGrp="1"/>
          </p:cNvSpPr>
          <p:nvPr>
            <p:ph type="dt" sz="half" idx="10"/>
          </p:nvPr>
        </p:nvSpPr>
        <p:spPr/>
        <p:txBody>
          <a:bodyPr/>
          <a:lstStyle/>
          <a:p>
            <a:fld id="{C764DE79-268F-4C1A-8933-263129D2AF90}" type="datetimeFigureOut">
              <a:rPr lang="en-US" dirty="0"/>
              <a:t>6/1/2017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2031142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dirty="0"/>
              <a:t>6/1/2017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8650437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4" name="Content Placeholder 3"/>
          <p:cNvSpPr>
            <a:spLocks noGrp="1"/>
          </p:cNvSpPr>
          <p:nvPr>
            <p:ph sz="half" idx="2"/>
          </p:nvPr>
        </p:nvSpPr>
        <p:spPr>
          <a:xfrm>
            <a:off x="629842" y="2505075"/>
            <a:ext cx="3868340"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6" name="Content Placeholder 5"/>
          <p:cNvSpPr>
            <a:spLocks noGrp="1"/>
          </p:cNvSpPr>
          <p:nvPr>
            <p:ph sz="quarter" idx="4"/>
          </p:nvPr>
        </p:nvSpPr>
        <p:spPr>
          <a:xfrm>
            <a:off x="4629150" y="2505075"/>
            <a:ext cx="3887391"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dirty="0"/>
              <a:t>6/1/2017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8908075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dirty="0"/>
              <a:t>6/1/2017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07209408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1.xml"/><Relationship Id="rId13" Type="http://schemas.openxmlformats.org/officeDocument/2006/relationships/slideLayout" Target="../slideLayouts/slideLayout16.xml"/><Relationship Id="rId18" Type="http://schemas.openxmlformats.org/officeDocument/2006/relationships/slideLayout" Target="../slideLayouts/slideLayout21.xml"/><Relationship Id="rId3" Type="http://schemas.openxmlformats.org/officeDocument/2006/relationships/slideLayout" Target="../slideLayouts/slideLayout6.xml"/><Relationship Id="rId7" Type="http://schemas.openxmlformats.org/officeDocument/2006/relationships/slideLayout" Target="../slideLayouts/slideLayout10.xml"/><Relationship Id="rId12" Type="http://schemas.openxmlformats.org/officeDocument/2006/relationships/slideLayout" Target="../slideLayouts/slideLayout15.xml"/><Relationship Id="rId17" Type="http://schemas.openxmlformats.org/officeDocument/2006/relationships/slideLayout" Target="../slideLayouts/slideLayout20.xml"/><Relationship Id="rId2" Type="http://schemas.openxmlformats.org/officeDocument/2006/relationships/slideLayout" Target="../slideLayouts/slideLayout5.xml"/><Relationship Id="rId16" Type="http://schemas.openxmlformats.org/officeDocument/2006/relationships/slideLayout" Target="../slideLayouts/slideLayout19.xml"/><Relationship Id="rId20" Type="http://schemas.openxmlformats.org/officeDocument/2006/relationships/theme" Target="../theme/theme2.xml"/><Relationship Id="rId1" Type="http://schemas.openxmlformats.org/officeDocument/2006/relationships/slideLayout" Target="../slideLayouts/slideLayout4.xml"/><Relationship Id="rId6" Type="http://schemas.openxmlformats.org/officeDocument/2006/relationships/slideLayout" Target="../slideLayouts/slideLayout9.xml"/><Relationship Id="rId11" Type="http://schemas.openxmlformats.org/officeDocument/2006/relationships/slideLayout" Target="../slideLayouts/slideLayout14.xml"/><Relationship Id="rId5" Type="http://schemas.openxmlformats.org/officeDocument/2006/relationships/slideLayout" Target="../slideLayouts/slideLayout8.xml"/><Relationship Id="rId15" Type="http://schemas.openxmlformats.org/officeDocument/2006/relationships/slideLayout" Target="../slideLayouts/slideLayout18.xml"/><Relationship Id="rId10" Type="http://schemas.openxmlformats.org/officeDocument/2006/relationships/slideLayout" Target="../slideLayouts/slideLayout13.xml"/><Relationship Id="rId19" Type="http://schemas.openxmlformats.org/officeDocument/2006/relationships/slideLayout" Target="../slideLayouts/slideLayout22.xml"/><Relationship Id="rId4" Type="http://schemas.openxmlformats.org/officeDocument/2006/relationships/slideLayout" Target="../slideLayouts/slideLayout7.xml"/><Relationship Id="rId9" Type="http://schemas.openxmlformats.org/officeDocument/2006/relationships/slideLayout" Target="../slideLayouts/slideLayout12.xml"/><Relationship Id="rId14"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pattFill prst="dotGrid">
          <a:fgClr>
            <a:schemeClr val="accent3">
              <a:lumMod val="60000"/>
              <a:lumOff val="40000"/>
            </a:schemeClr>
          </a:fgClr>
          <a:bgClr>
            <a:schemeClr val="accent3">
              <a:lumMod val="20000"/>
              <a:lumOff val="80000"/>
            </a:schemeClr>
          </a:bgClr>
        </a:patt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55924358"/>
      </p:ext>
    </p:extLst>
  </p:cSld>
  <p:clrMap bg1="lt1" tx1="dk1" bg2="lt2" tx2="dk2" accent1="accent1" accent2="accent2" accent3="accent3" accent4="accent4" accent5="accent5" accent6="accent6" hlink="hlink" folHlink="folHlink"/>
  <p:sldLayoutIdLst>
    <p:sldLayoutId id="2147483680" r:id="rId1"/>
    <p:sldLayoutId id="2147483682" r:id="rId2"/>
    <p:sldLayoutId id="2147483681"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pattFill prst="dotGrid">
          <a:fgClr>
            <a:schemeClr val="accent3">
              <a:lumMod val="60000"/>
              <a:lumOff val="40000"/>
            </a:schemeClr>
          </a:fgClr>
          <a:bgClr>
            <a:schemeClr val="accent3">
              <a:lumMod val="20000"/>
              <a:lumOff val="80000"/>
            </a:schemeClr>
          </a:bgClr>
        </a:patt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6/1/2017</a:t>
            </a:fld>
            <a:endParaRPr lang="en-US" dirty="0"/>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dirty="0"/>
          </a:p>
        </p:txBody>
      </p:sp>
    </p:spTree>
    <p:extLst>
      <p:ext uri="{BB962C8B-B14F-4D97-AF65-F5344CB8AC3E}">
        <p14:creationId xmlns:p14="http://schemas.microsoft.com/office/powerpoint/2010/main" val="1316102900"/>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 id="2147483703" r:id="rId13"/>
    <p:sldLayoutId id="2147483704" r:id="rId14"/>
    <p:sldLayoutId id="2147483705" r:id="rId15"/>
    <p:sldLayoutId id="2147483684" r:id="rId16"/>
    <p:sldLayoutId id="2147483687" r:id="rId17"/>
    <p:sldLayoutId id="2147483689" r:id="rId18"/>
    <p:sldLayoutId id="2147483686" r:id="rId1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18.xml"/><Relationship Id="rId1" Type="http://schemas.openxmlformats.org/officeDocument/2006/relationships/vmlDrawing" Target="../drawings/vmlDrawing3.vml"/><Relationship Id="rId4" Type="http://schemas.openxmlformats.org/officeDocument/2006/relationships/image" Target="../media/image9.emf"/></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18.xml"/><Relationship Id="rId1" Type="http://schemas.openxmlformats.org/officeDocument/2006/relationships/vmlDrawing" Target="../drawings/vmlDrawing4.vml"/><Relationship Id="rId4" Type="http://schemas.openxmlformats.org/officeDocument/2006/relationships/image" Target="../media/image10.emf"/></Relationships>
</file>

<file path=ppt/slides/_rels/slide15.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18.xml"/><Relationship Id="rId1" Type="http://schemas.openxmlformats.org/officeDocument/2006/relationships/vmlDrawing" Target="../drawings/vmlDrawing5.vml"/><Relationship Id="rId4" Type="http://schemas.openxmlformats.org/officeDocument/2006/relationships/image" Target="../media/image11.emf"/></Relationships>
</file>

<file path=ppt/slides/_rels/slide16.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18.xml"/><Relationship Id="rId1" Type="http://schemas.openxmlformats.org/officeDocument/2006/relationships/vmlDrawing" Target="../drawings/vmlDrawing6.vml"/><Relationship Id="rId4" Type="http://schemas.openxmlformats.org/officeDocument/2006/relationships/image" Target="../media/image12.em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8.xml"/><Relationship Id="rId1" Type="http://schemas.openxmlformats.org/officeDocument/2006/relationships/vmlDrawing" Target="../drawings/vmlDrawing7.vml"/><Relationship Id="rId5" Type="http://schemas.openxmlformats.org/officeDocument/2006/relationships/image" Target="../media/image13.emf"/><Relationship Id="rId4" Type="http://schemas.openxmlformats.org/officeDocument/2006/relationships/oleObject" Target="../embeddings/oleObject7.bin"/></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8.xml"/><Relationship Id="rId1" Type="http://schemas.openxmlformats.org/officeDocument/2006/relationships/vmlDrawing" Target="../drawings/vmlDrawing8.vml"/><Relationship Id="rId5" Type="http://schemas.openxmlformats.org/officeDocument/2006/relationships/image" Target="../media/image14.emf"/><Relationship Id="rId4" Type="http://schemas.openxmlformats.org/officeDocument/2006/relationships/oleObject" Target="../embeddings/oleObject8.bin"/></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8.xml"/><Relationship Id="rId1" Type="http://schemas.openxmlformats.org/officeDocument/2006/relationships/vmlDrawing" Target="../drawings/vmlDrawing9.vml"/><Relationship Id="rId5" Type="http://schemas.openxmlformats.org/officeDocument/2006/relationships/image" Target="../media/image15.wmf"/><Relationship Id="rId4" Type="http://schemas.openxmlformats.org/officeDocument/2006/relationships/oleObject" Target="../embeddings/oleObject9.bin"/></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8.xml"/><Relationship Id="rId1" Type="http://schemas.openxmlformats.org/officeDocument/2006/relationships/vmlDrawing" Target="../drawings/vmlDrawing10.vml"/><Relationship Id="rId5" Type="http://schemas.openxmlformats.org/officeDocument/2006/relationships/image" Target="../media/image16.wmf"/><Relationship Id="rId4" Type="http://schemas.openxmlformats.org/officeDocument/2006/relationships/oleObject" Target="../embeddings/oleObject10.bin"/></Relationships>
</file>

<file path=ppt/slides/_rels/slide25.xml.rels><?xml version="1.0" encoding="UTF-8" standalone="yes"?>
<Relationships xmlns="http://schemas.openxmlformats.org/package/2006/relationships"><Relationship Id="rId3" Type="http://schemas.openxmlformats.org/officeDocument/2006/relationships/image" Target="../media/image17.wmf"/><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8.xml"/><Relationship Id="rId1" Type="http://schemas.openxmlformats.org/officeDocument/2006/relationships/vmlDrawing" Target="../drawings/vmlDrawing11.vml"/><Relationship Id="rId5" Type="http://schemas.openxmlformats.org/officeDocument/2006/relationships/image" Target="../media/image18.wmf"/><Relationship Id="rId4" Type="http://schemas.openxmlformats.org/officeDocument/2006/relationships/oleObject" Target="../embeddings/oleObject11.bin"/></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8.xml.rels><?xml version="1.0" encoding="UTF-8" standalone="yes"?>
<Relationships xmlns="http://schemas.openxmlformats.org/package/2006/relationships"><Relationship Id="rId2" Type="http://schemas.openxmlformats.org/officeDocument/2006/relationships/image" Target="../media/image19.wmf"/><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Layout" Target="../slideLayouts/slideLayout18.xml"/><Relationship Id="rId1" Type="http://schemas.openxmlformats.org/officeDocument/2006/relationships/vmlDrawing" Target="../drawings/vmlDrawing12.vml"/><Relationship Id="rId6" Type="http://schemas.openxmlformats.org/officeDocument/2006/relationships/image" Target="../media/image21.wmf"/><Relationship Id="rId5" Type="http://schemas.openxmlformats.org/officeDocument/2006/relationships/oleObject" Target="../embeddings/oleObject13.bin"/><Relationship Id="rId4" Type="http://schemas.openxmlformats.org/officeDocument/2006/relationships/image" Target="../media/image20.w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1.xml.rels><?xml version="1.0" encoding="UTF-8" standalone="yes"?>
<Relationships xmlns="http://schemas.openxmlformats.org/package/2006/relationships"><Relationship Id="rId2" Type="http://schemas.openxmlformats.org/officeDocument/2006/relationships/image" Target="../media/image22.wmf"/><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2" Type="http://schemas.openxmlformats.org/officeDocument/2006/relationships/image" Target="../media/image23.wmf"/><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3" Type="http://schemas.openxmlformats.org/officeDocument/2006/relationships/image" Target="../media/image25.wmf"/><Relationship Id="rId2" Type="http://schemas.openxmlformats.org/officeDocument/2006/relationships/image" Target="../media/image24.wmf"/><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3" Type="http://schemas.openxmlformats.org/officeDocument/2006/relationships/image" Target="../media/image27.wmf"/><Relationship Id="rId2" Type="http://schemas.openxmlformats.org/officeDocument/2006/relationships/image" Target="../media/image26.wmf"/><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18.xml"/><Relationship Id="rId1" Type="http://schemas.openxmlformats.org/officeDocument/2006/relationships/vmlDrawing" Target="../drawings/vmlDrawing1.vml"/><Relationship Id="rId4" Type="http://schemas.openxmlformats.org/officeDocument/2006/relationships/image" Target="../media/image7.em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18.xml"/><Relationship Id="rId1" Type="http://schemas.openxmlformats.org/officeDocument/2006/relationships/vmlDrawing" Target="../drawings/vmlDrawing2.vml"/><Relationship Id="rId4" Type="http://schemas.openxmlformats.org/officeDocument/2006/relationships/image" Target="../media/image8.em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normAutofit fontScale="47500" lnSpcReduction="20000"/>
          </a:bodyPr>
          <a:lstStyle/>
          <a:p>
            <a:r>
              <a:rPr kumimoji="1" lang="zh-CN" altLang="en-US" dirty="0">
                <a:solidFill>
                  <a:srgbClr val="777671"/>
                </a:solidFill>
                <a:latin typeface="Microsoft YaHei" charset="0"/>
                <a:ea typeface="Microsoft YaHei" charset="0"/>
                <a:cs typeface="Microsoft YaHei" charset="0"/>
              </a:rPr>
              <a:t>还原敏感聚合物</a:t>
            </a:r>
            <a:r>
              <a:rPr kumimoji="1" lang="en-US" altLang="zh-CN" dirty="0" err="1" smtClean="0">
                <a:solidFill>
                  <a:srgbClr val="777671"/>
                </a:solidFill>
                <a:latin typeface="Microsoft YaHei" charset="0"/>
                <a:ea typeface="Microsoft YaHei" charset="0"/>
                <a:cs typeface="Microsoft YaHei" charset="0"/>
              </a:rPr>
              <a:t>Py</a:t>
            </a:r>
            <a:r>
              <a:rPr kumimoji="1" lang="en-US" altLang="zh-CN" dirty="0" smtClean="0">
                <a:solidFill>
                  <a:srgbClr val="777671"/>
                </a:solidFill>
                <a:latin typeface="Microsoft YaHei" charset="0"/>
                <a:ea typeface="Microsoft YaHei" charset="0"/>
                <a:cs typeface="Microsoft YaHei" charset="0"/>
              </a:rPr>
              <a:t>-</a:t>
            </a:r>
            <a:r>
              <a:rPr kumimoji="1" lang="en-US" altLang="zh-CN" dirty="0" err="1" smtClean="0">
                <a:solidFill>
                  <a:srgbClr val="777671"/>
                </a:solidFill>
                <a:latin typeface="Microsoft YaHei" charset="0"/>
                <a:ea typeface="Microsoft YaHei" charset="0"/>
                <a:cs typeface="Microsoft YaHei" charset="0"/>
              </a:rPr>
              <a:t>ss</a:t>
            </a:r>
            <a:r>
              <a:rPr kumimoji="1" lang="en-US" altLang="zh-CN" dirty="0" smtClean="0">
                <a:solidFill>
                  <a:srgbClr val="777671"/>
                </a:solidFill>
                <a:latin typeface="Microsoft YaHei" charset="0"/>
                <a:ea typeface="Microsoft YaHei" charset="0"/>
                <a:cs typeface="Microsoft YaHei" charset="0"/>
              </a:rPr>
              <a:t>-PEG-</a:t>
            </a:r>
            <a:r>
              <a:rPr kumimoji="1" lang="en-US" altLang="zh-CN" dirty="0" err="1" smtClean="0">
                <a:solidFill>
                  <a:srgbClr val="777671"/>
                </a:solidFill>
                <a:latin typeface="Microsoft YaHei" charset="0"/>
                <a:ea typeface="Microsoft YaHei" charset="0"/>
                <a:cs typeface="Microsoft YaHei" charset="0"/>
              </a:rPr>
              <a:t>ss</a:t>
            </a:r>
            <a:r>
              <a:rPr kumimoji="1" lang="en-US" altLang="zh-CN" dirty="0" smtClean="0">
                <a:solidFill>
                  <a:srgbClr val="777671"/>
                </a:solidFill>
                <a:latin typeface="Microsoft YaHei" charset="0"/>
                <a:ea typeface="Microsoft YaHei" charset="0"/>
                <a:cs typeface="Microsoft YaHei" charset="0"/>
              </a:rPr>
              <a:t>-</a:t>
            </a:r>
            <a:r>
              <a:rPr kumimoji="1" lang="en-US" altLang="zh-CN" dirty="0" err="1" smtClean="0">
                <a:solidFill>
                  <a:srgbClr val="777671"/>
                </a:solidFill>
                <a:latin typeface="Microsoft YaHei" charset="0"/>
                <a:ea typeface="Microsoft YaHei" charset="0"/>
                <a:cs typeface="Microsoft YaHei" charset="0"/>
              </a:rPr>
              <a:t>Py</a:t>
            </a:r>
            <a:endParaRPr kumimoji="1" lang="en-US" altLang="zh-CN" dirty="0" smtClean="0">
              <a:solidFill>
                <a:srgbClr val="777671"/>
              </a:solidFill>
              <a:latin typeface="Microsoft YaHei" charset="0"/>
              <a:ea typeface="Microsoft YaHei" charset="0"/>
              <a:cs typeface="Microsoft YaHei" charset="0"/>
            </a:endParaRPr>
          </a:p>
          <a:p>
            <a:r>
              <a:rPr kumimoji="1" lang="zh-CN" altLang="en-US" dirty="0" smtClean="0">
                <a:solidFill>
                  <a:srgbClr val="777671"/>
                </a:solidFill>
                <a:latin typeface="Microsoft YaHei" charset="0"/>
                <a:ea typeface="Microsoft YaHei" charset="0"/>
                <a:cs typeface="Microsoft YaHei" charset="0"/>
              </a:rPr>
              <a:t>的</a:t>
            </a:r>
            <a:r>
              <a:rPr kumimoji="1" lang="zh-CN" altLang="en-US" dirty="0">
                <a:solidFill>
                  <a:srgbClr val="777671"/>
                </a:solidFill>
                <a:latin typeface="Microsoft YaHei" charset="0"/>
                <a:ea typeface="Microsoft YaHei" charset="0"/>
                <a:cs typeface="Microsoft YaHei" charset="0"/>
              </a:rPr>
              <a:t>胶束化研究 </a:t>
            </a:r>
          </a:p>
        </p:txBody>
      </p:sp>
      <p:sp>
        <p:nvSpPr>
          <p:cNvPr id="3" name="文本占位符 2"/>
          <p:cNvSpPr>
            <a:spLocks noGrp="1"/>
          </p:cNvSpPr>
          <p:nvPr>
            <p:ph type="body" sz="quarter" idx="11"/>
          </p:nvPr>
        </p:nvSpPr>
        <p:spPr>
          <a:xfrm>
            <a:off x="1587698" y="954644"/>
            <a:ext cx="5968604" cy="760955"/>
          </a:xfrm>
        </p:spPr>
        <p:txBody>
          <a:bodyPr>
            <a:normAutofit/>
          </a:bodyPr>
          <a:lstStyle/>
          <a:p>
            <a:r>
              <a:rPr lang="zh-CN" altLang="en-US" sz="2800" dirty="0"/>
              <a:t>化工</a:t>
            </a:r>
            <a:r>
              <a:rPr lang="zh-CN" altLang="en-US" sz="2800" dirty="0" smtClean="0"/>
              <a:t>学院制药工程专业 开题报告答辩</a:t>
            </a:r>
            <a:endParaRPr lang="zh-CN" altLang="en-US" sz="2800" dirty="0"/>
          </a:p>
        </p:txBody>
      </p:sp>
      <p:sp>
        <p:nvSpPr>
          <p:cNvPr id="4" name="文本占位符 3"/>
          <p:cNvSpPr>
            <a:spLocks noGrp="1"/>
          </p:cNvSpPr>
          <p:nvPr>
            <p:ph type="body" sz="quarter" idx="12"/>
          </p:nvPr>
        </p:nvSpPr>
        <p:spPr/>
        <p:txBody>
          <a:bodyPr/>
          <a:lstStyle/>
          <a:p>
            <a:endParaRPr lang="zh-CN" altLang="en-US" dirty="0">
              <a:solidFill>
                <a:srgbClr val="CDCAC3"/>
              </a:solidFill>
            </a:endParaRPr>
          </a:p>
        </p:txBody>
      </p:sp>
      <p:sp>
        <p:nvSpPr>
          <p:cNvPr id="5" name="文本占位符 4"/>
          <p:cNvSpPr>
            <a:spLocks noGrp="1"/>
          </p:cNvSpPr>
          <p:nvPr>
            <p:ph type="body" sz="quarter" idx="13"/>
          </p:nvPr>
        </p:nvSpPr>
        <p:spPr>
          <a:xfrm>
            <a:off x="2849696" y="4530395"/>
            <a:ext cx="3444608" cy="392907"/>
          </a:xfrm>
        </p:spPr>
        <p:txBody>
          <a:bodyPr/>
          <a:lstStyle/>
          <a:p>
            <a:r>
              <a:rPr lang="en-US" altLang="zh-CN" dirty="0" smtClean="0">
                <a:solidFill>
                  <a:srgbClr val="777671"/>
                </a:solidFill>
                <a:latin typeface="微软雅黑" panose="020B0503020204020204" pitchFamily="34" charset="-122"/>
                <a:ea typeface="微软雅黑" panose="020B0503020204020204" pitchFamily="34" charset="-122"/>
              </a:rPr>
              <a:t>2017</a:t>
            </a:r>
            <a:r>
              <a:rPr lang="zh-CN" altLang="en-US" dirty="0" smtClean="0">
                <a:solidFill>
                  <a:srgbClr val="777671"/>
                </a:solidFill>
                <a:latin typeface="微软雅黑" panose="020B0503020204020204" pitchFamily="34" charset="-122"/>
                <a:ea typeface="微软雅黑" panose="020B0503020204020204" pitchFamily="34" charset="-122"/>
              </a:rPr>
              <a:t>年</a:t>
            </a:r>
            <a:r>
              <a:rPr lang="en-US" altLang="zh-CN" dirty="0" smtClean="0">
                <a:solidFill>
                  <a:srgbClr val="777671"/>
                </a:solidFill>
                <a:latin typeface="微软雅黑" panose="020B0503020204020204" pitchFamily="34" charset="-122"/>
                <a:ea typeface="微软雅黑" panose="020B0503020204020204" pitchFamily="34" charset="-122"/>
              </a:rPr>
              <a:t>1</a:t>
            </a:r>
            <a:r>
              <a:rPr lang="zh-CN" altLang="en-US" dirty="0" smtClean="0">
                <a:solidFill>
                  <a:srgbClr val="777671"/>
                </a:solidFill>
                <a:latin typeface="微软雅黑" panose="020B0503020204020204" pitchFamily="34" charset="-122"/>
                <a:ea typeface="微软雅黑" panose="020B0503020204020204" pitchFamily="34" charset="-122"/>
              </a:rPr>
              <a:t>月</a:t>
            </a:r>
            <a:r>
              <a:rPr lang="en-US" altLang="zh-CN" dirty="0" smtClean="0">
                <a:solidFill>
                  <a:srgbClr val="777671"/>
                </a:solidFill>
                <a:latin typeface="微软雅黑" panose="020B0503020204020204" pitchFamily="34" charset="-122"/>
                <a:ea typeface="微软雅黑" panose="020B0503020204020204" pitchFamily="34" charset="-122"/>
              </a:rPr>
              <a:t>8</a:t>
            </a:r>
            <a:r>
              <a:rPr lang="zh-CN" altLang="en-US" dirty="0" smtClean="0">
                <a:solidFill>
                  <a:srgbClr val="777671"/>
                </a:solidFill>
                <a:latin typeface="微软雅黑" panose="020B0503020204020204" pitchFamily="34" charset="-122"/>
                <a:ea typeface="微软雅黑" panose="020B0503020204020204" pitchFamily="34" charset="-122"/>
              </a:rPr>
              <a:t>日</a:t>
            </a:r>
            <a:endParaRPr lang="zh-CN" altLang="en-US" dirty="0">
              <a:solidFill>
                <a:srgbClr val="777671"/>
              </a:solidFill>
              <a:latin typeface="微软雅黑" panose="020B0503020204020204" pitchFamily="34" charset="-122"/>
              <a:ea typeface="微软雅黑" panose="020B0503020204020204" pitchFamily="34" charset="-122"/>
            </a:endParaRPr>
          </a:p>
        </p:txBody>
      </p:sp>
      <p:sp>
        <p:nvSpPr>
          <p:cNvPr id="6" name="文本占位符 5"/>
          <p:cNvSpPr>
            <a:spLocks noGrp="1"/>
          </p:cNvSpPr>
          <p:nvPr>
            <p:ph type="body" sz="quarter" idx="14"/>
          </p:nvPr>
        </p:nvSpPr>
        <p:spPr/>
        <p:txBody>
          <a:bodyPr>
            <a:normAutofit lnSpcReduction="10000"/>
          </a:bodyPr>
          <a:lstStyle/>
          <a:p>
            <a:r>
              <a:rPr lang="zh-CN" altLang="en-US" dirty="0">
                <a:solidFill>
                  <a:srgbClr val="F5F0EA"/>
                </a:solidFill>
                <a:latin typeface="微软雅黑" panose="020B0503020204020204" pitchFamily="34" charset="-122"/>
                <a:ea typeface="微软雅黑" panose="020B0503020204020204" pitchFamily="34" charset="-122"/>
              </a:rPr>
              <a:t>指导老师</a:t>
            </a:r>
            <a:r>
              <a:rPr lang="zh-CN" altLang="en-US" dirty="0" smtClean="0">
                <a:solidFill>
                  <a:srgbClr val="F5F0EA"/>
                </a:solidFill>
                <a:latin typeface="微软雅黑" panose="020B0503020204020204" pitchFamily="34" charset="-122"/>
                <a:ea typeface="微软雅黑" panose="020B0503020204020204" pitchFamily="34" charset="-122"/>
              </a:rPr>
              <a:t>：李　赛　　答辩</a:t>
            </a:r>
            <a:r>
              <a:rPr lang="zh-CN" altLang="en-US" dirty="0">
                <a:solidFill>
                  <a:srgbClr val="F5F0EA"/>
                </a:solidFill>
                <a:latin typeface="微软雅黑" panose="020B0503020204020204" pitchFamily="34" charset="-122"/>
                <a:ea typeface="微软雅黑" panose="020B0503020204020204" pitchFamily="34" charset="-122"/>
              </a:rPr>
              <a:t>人</a:t>
            </a:r>
            <a:r>
              <a:rPr lang="zh-CN" altLang="en-US" dirty="0" smtClean="0">
                <a:solidFill>
                  <a:srgbClr val="F5F0EA"/>
                </a:solidFill>
                <a:latin typeface="微软雅黑" panose="020B0503020204020204" pitchFamily="34" charset="-122"/>
                <a:ea typeface="微软雅黑" panose="020B0503020204020204" pitchFamily="34" charset="-122"/>
              </a:rPr>
              <a:t>：何雨航</a:t>
            </a:r>
            <a:endParaRPr lang="zh-CN" altLang="en-US" dirty="0">
              <a:solidFill>
                <a:srgbClr val="F5F0EA"/>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94180428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t>1</a:t>
            </a:r>
            <a:endParaRPr kumimoji="1" lang="zh-CN" altLang="en-US" dirty="0"/>
          </a:p>
        </p:txBody>
      </p:sp>
      <p:sp>
        <p:nvSpPr>
          <p:cNvPr id="3" name="文本占位符 2"/>
          <p:cNvSpPr>
            <a:spLocks noGrp="1"/>
          </p:cNvSpPr>
          <p:nvPr>
            <p:ph type="body" sz="quarter" idx="12"/>
          </p:nvPr>
        </p:nvSpPr>
        <p:spPr>
          <a:xfrm>
            <a:off x="878563" y="213648"/>
            <a:ext cx="4018751" cy="464425"/>
          </a:xfrm>
        </p:spPr>
        <p:txBody>
          <a:bodyPr>
            <a:normAutofit/>
          </a:bodyPr>
          <a:lstStyle/>
          <a:p>
            <a:r>
              <a:rPr kumimoji="1" lang="zh-CN" altLang="en-US" dirty="0"/>
              <a:t>选题</a:t>
            </a:r>
            <a:r>
              <a:rPr kumimoji="1" lang="zh-CN" altLang="en-US" dirty="0" smtClean="0"/>
              <a:t>依据</a:t>
            </a:r>
            <a:r>
              <a:rPr kumimoji="1" lang="en-US" altLang="zh-CN" dirty="0" smtClean="0"/>
              <a:t>——</a:t>
            </a:r>
            <a:r>
              <a:rPr kumimoji="1" lang="zh-CN" altLang="en-US" dirty="0"/>
              <a:t>胶束特点</a:t>
            </a:r>
          </a:p>
        </p:txBody>
      </p:sp>
      <p:sp>
        <p:nvSpPr>
          <p:cNvPr id="261" name="文本框 260"/>
          <p:cNvSpPr txBox="1"/>
          <p:nvPr/>
        </p:nvSpPr>
        <p:spPr>
          <a:xfrm>
            <a:off x="909041" y="1268408"/>
            <a:ext cx="7325917" cy="4375557"/>
          </a:xfrm>
          <a:prstGeom prst="rect">
            <a:avLst/>
          </a:prstGeom>
          <a:noFill/>
        </p:spPr>
        <p:txBody>
          <a:bodyPr wrap="square" rtlCol="0">
            <a:spAutoFit/>
          </a:bodyPr>
          <a:lstStyle/>
          <a:p>
            <a:pPr indent="-457200" defTabSz="609585">
              <a:lnSpc>
                <a:spcPct val="150000"/>
              </a:lnSpc>
              <a:spcBef>
                <a:spcPts val="1000"/>
              </a:spcBef>
              <a:buFont typeface="+mj-lt"/>
              <a:buAutoNum type="arabicPeriod" startAt="3"/>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与小分子表面活性剂相比，两亲性聚合物的临界胶束浓度（</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CMC</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）更低，这使聚合物胶束在一定程度上更能抵御溶液的稀释。同时，两亲性聚合物具有更低的分解速率，使药物的体内循环时间更长，达到病变部位的药物量更多</a:t>
            </a:r>
            <a:r>
              <a:rPr lang="zh-CN" altLang="en-US" sz="2000" dirty="0" smtClean="0">
                <a:solidFill>
                  <a:schemeClr val="tx1">
                    <a:lumMod val="75000"/>
                    <a:lumOff val="25000"/>
                  </a:schemeClr>
                </a:solidFill>
                <a:latin typeface="微软雅黑" panose="020B0503020204020204" pitchFamily="34" charset="-122"/>
                <a:ea typeface="微软雅黑" panose="020B0503020204020204" pitchFamily="34" charset="-122"/>
              </a:rPr>
              <a:t>。</a:t>
            </a:r>
            <a:endPar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endParaRPr>
          </a:p>
          <a:p>
            <a:pPr indent="-457200" defTabSz="609585">
              <a:lnSpc>
                <a:spcPct val="150000"/>
              </a:lnSpc>
              <a:spcBef>
                <a:spcPts val="1000"/>
              </a:spcBef>
              <a:buFont typeface="+mj-lt"/>
              <a:buAutoNum type="arabicPeriod" startAt="3"/>
            </a:pPr>
            <a:r>
              <a:rPr lang="zh-CN" altLang="en-US" sz="2000" dirty="0" smtClean="0">
                <a:solidFill>
                  <a:schemeClr val="tx1">
                    <a:lumMod val="75000"/>
                    <a:lumOff val="25000"/>
                  </a:schemeClr>
                </a:solidFill>
                <a:latin typeface="微软雅黑" panose="020B0503020204020204" pitchFamily="34" charset="-122"/>
                <a:ea typeface="微软雅黑" panose="020B0503020204020204" pitchFamily="34" charset="-122"/>
              </a:rPr>
              <a:t>组成</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胶束内核的疏水片段之间</a:t>
            </a:r>
            <a:r>
              <a:rPr lang="zh-CN" altLang="en-US" sz="2000" dirty="0">
                <a:solidFill>
                  <a:srgbClr val="FF0000"/>
                </a:solidFill>
                <a:latin typeface="微软雅黑" panose="020B0503020204020204" pitchFamily="34" charset="-122"/>
                <a:ea typeface="微软雅黑" panose="020B0503020204020204" pitchFamily="34" charset="-122"/>
              </a:rPr>
              <a:t>结合更紧密</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，在生理环境中被大量体液稀释后，</a:t>
            </a:r>
            <a:r>
              <a:rPr lang="zh-CN" altLang="en-US" sz="2000" dirty="0">
                <a:solidFill>
                  <a:srgbClr val="FF0000"/>
                </a:solidFill>
                <a:latin typeface="微软雅黑" panose="020B0503020204020204" pitchFamily="34" charset="-122"/>
                <a:ea typeface="微软雅黑" panose="020B0503020204020204" pitchFamily="34" charset="-122"/>
              </a:rPr>
              <a:t>不易解离，稳定性更好</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。此外，由于两亲性聚合物与小分子表面活性剂相比，官能团种类更多、结构更复杂，因此更便于对其进行结构修饰或连接其他基团，以增加聚合物胶束的</a:t>
            </a:r>
            <a:r>
              <a:rPr lang="zh-CN" altLang="en-US" sz="2000" dirty="0" smtClean="0">
                <a:solidFill>
                  <a:schemeClr val="tx1">
                    <a:lumMod val="75000"/>
                    <a:lumOff val="25000"/>
                  </a:schemeClr>
                </a:solidFill>
                <a:latin typeface="微软雅黑" panose="020B0503020204020204" pitchFamily="34" charset="-122"/>
                <a:ea typeface="微软雅黑" panose="020B0503020204020204" pitchFamily="34" charset="-122"/>
              </a:rPr>
              <a:t>功能</a:t>
            </a:r>
            <a:r>
              <a:rPr lang="en-US" altLang="zh-CN" sz="2000" baseline="30000" dirty="0" smtClean="0">
                <a:solidFill>
                  <a:schemeClr val="tx1">
                    <a:lumMod val="75000"/>
                    <a:lumOff val="25000"/>
                  </a:schemeClr>
                </a:solidFill>
                <a:latin typeface="微软雅黑" panose="020B0503020204020204" pitchFamily="34" charset="-122"/>
                <a:ea typeface="微软雅黑" panose="020B0503020204020204" pitchFamily="34" charset="-122"/>
              </a:rPr>
              <a:t>[1]</a:t>
            </a:r>
            <a:r>
              <a:rPr lang="zh-CN" altLang="en-US" sz="2000" dirty="0" smtClean="0">
                <a:solidFill>
                  <a:schemeClr val="tx1">
                    <a:lumMod val="75000"/>
                    <a:lumOff val="25000"/>
                  </a:schemeClr>
                </a:solidFill>
                <a:latin typeface="微软雅黑" panose="020B0503020204020204" pitchFamily="34" charset="-122"/>
                <a:ea typeface="微软雅黑" panose="020B0503020204020204" pitchFamily="34" charset="-122"/>
              </a:rPr>
              <a:t>。</a:t>
            </a:r>
            <a:endPar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284727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61">
                                            <p:txEl>
                                              <p:pRg st="0" end="0"/>
                                            </p:txEl>
                                          </p:spTgt>
                                        </p:tgtEl>
                                        <p:attrNameLst>
                                          <p:attrName>style.visibility</p:attrName>
                                        </p:attrNameLst>
                                      </p:cBhvr>
                                      <p:to>
                                        <p:strVal val="visible"/>
                                      </p:to>
                                    </p:set>
                                    <p:animEffect transition="in" filter="fade">
                                      <p:cBhvr>
                                        <p:cTn id="7" dur="500"/>
                                        <p:tgtEl>
                                          <p:spTgt spid="261">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61">
                                            <p:txEl>
                                              <p:pRg st="1" end="1"/>
                                            </p:txEl>
                                          </p:spTgt>
                                        </p:tgtEl>
                                        <p:attrNameLst>
                                          <p:attrName>style.visibility</p:attrName>
                                        </p:attrNameLst>
                                      </p:cBhvr>
                                      <p:to>
                                        <p:strVal val="visible"/>
                                      </p:to>
                                    </p:set>
                                    <p:animEffect transition="in" filter="fade">
                                      <p:cBhvr>
                                        <p:cTn id="11" dur="500"/>
                                        <p:tgtEl>
                                          <p:spTgt spid="261">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t>1</a:t>
            </a:r>
            <a:endParaRPr kumimoji="1" lang="zh-CN" altLang="en-US" dirty="0"/>
          </a:p>
        </p:txBody>
      </p:sp>
      <p:sp>
        <p:nvSpPr>
          <p:cNvPr id="3" name="文本占位符 2"/>
          <p:cNvSpPr>
            <a:spLocks noGrp="1"/>
          </p:cNvSpPr>
          <p:nvPr>
            <p:ph type="body" sz="quarter" idx="12"/>
          </p:nvPr>
        </p:nvSpPr>
        <p:spPr>
          <a:xfrm>
            <a:off x="878563" y="213648"/>
            <a:ext cx="4018751" cy="464425"/>
          </a:xfrm>
        </p:spPr>
        <p:txBody>
          <a:bodyPr>
            <a:normAutofit/>
          </a:bodyPr>
          <a:lstStyle/>
          <a:p>
            <a:r>
              <a:rPr kumimoji="1" lang="zh-CN" altLang="en-US" dirty="0"/>
              <a:t>选题</a:t>
            </a:r>
            <a:r>
              <a:rPr kumimoji="1" lang="zh-CN" altLang="en-US" dirty="0" smtClean="0"/>
              <a:t>依据</a:t>
            </a:r>
            <a:r>
              <a:rPr kumimoji="1" lang="en-US" altLang="zh-CN" dirty="0" smtClean="0"/>
              <a:t>——</a:t>
            </a:r>
            <a:r>
              <a:rPr kumimoji="1" lang="zh-CN" altLang="en-US" dirty="0"/>
              <a:t>刺激响应类型</a:t>
            </a:r>
          </a:p>
        </p:txBody>
      </p:sp>
      <p:sp>
        <p:nvSpPr>
          <p:cNvPr id="261" name="文本框 260"/>
          <p:cNvSpPr txBox="1"/>
          <p:nvPr/>
        </p:nvSpPr>
        <p:spPr>
          <a:xfrm>
            <a:off x="909041" y="1268408"/>
            <a:ext cx="7325917" cy="4683333"/>
          </a:xfrm>
          <a:prstGeom prst="rect">
            <a:avLst/>
          </a:prstGeom>
          <a:noFill/>
        </p:spPr>
        <p:txBody>
          <a:bodyPr wrap="square" rtlCol="0">
            <a:spAutoFit/>
          </a:bodyPr>
          <a:lstStyle/>
          <a:p>
            <a:pPr indent="-457200" defTabSz="609585">
              <a:lnSpc>
                <a:spcPct val="150000"/>
              </a:lnSpc>
              <a:spcBef>
                <a:spcPts val="1000"/>
              </a:spcBef>
              <a:buFont typeface="+mj-lt"/>
              <a:buAutoNum type="arabicPeriod"/>
            </a:pP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pH</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响应型</a:t>
            </a:r>
            <a:r>
              <a:rPr lang="zh-CN" altLang="en-US" sz="2000" dirty="0" smtClean="0">
                <a:solidFill>
                  <a:schemeClr val="tx1">
                    <a:lumMod val="75000"/>
                    <a:lumOff val="25000"/>
                  </a:schemeClr>
                </a:solidFill>
                <a:latin typeface="微软雅黑" panose="020B0503020204020204" pitchFamily="34" charset="-122"/>
                <a:ea typeface="微软雅黑" panose="020B0503020204020204" pitchFamily="34" charset="-122"/>
              </a:rPr>
              <a:t>聚合物</a:t>
            </a:r>
            <a:endParaRPr lang="en-US" altLang="zh-CN" sz="2000" dirty="0" smtClean="0">
              <a:solidFill>
                <a:schemeClr val="tx1">
                  <a:lumMod val="75000"/>
                  <a:lumOff val="25000"/>
                </a:schemeClr>
              </a:solidFill>
              <a:latin typeface="微软雅黑" panose="020B0503020204020204" pitchFamily="34" charset="-122"/>
              <a:ea typeface="微软雅黑" panose="020B0503020204020204" pitchFamily="34" charset="-122"/>
            </a:endParaRPr>
          </a:p>
          <a:p>
            <a:pPr indent="-457200" defTabSz="609585">
              <a:lnSpc>
                <a:spcPct val="150000"/>
              </a:lnSpc>
              <a:spcBef>
                <a:spcPts val="1000"/>
              </a:spcBef>
              <a:buFont typeface="+mj-lt"/>
              <a:buAutoNum type="arabicPeriod"/>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温度响应型</a:t>
            </a:r>
            <a:r>
              <a:rPr lang="zh-CN" altLang="en-US" sz="2000" dirty="0" smtClean="0">
                <a:solidFill>
                  <a:schemeClr val="tx1">
                    <a:lumMod val="75000"/>
                    <a:lumOff val="25000"/>
                  </a:schemeClr>
                </a:solidFill>
                <a:latin typeface="微软雅黑" panose="020B0503020204020204" pitchFamily="34" charset="-122"/>
                <a:ea typeface="微软雅黑" panose="020B0503020204020204" pitchFamily="34" charset="-122"/>
              </a:rPr>
              <a:t>聚合物</a:t>
            </a:r>
            <a:endParaRPr lang="en-US" altLang="zh-CN" sz="2000" dirty="0" smtClean="0">
              <a:solidFill>
                <a:schemeClr val="tx1">
                  <a:lumMod val="75000"/>
                  <a:lumOff val="25000"/>
                </a:schemeClr>
              </a:solidFill>
              <a:latin typeface="微软雅黑" panose="020B0503020204020204" pitchFamily="34" charset="-122"/>
              <a:ea typeface="微软雅黑" panose="020B0503020204020204" pitchFamily="34" charset="-122"/>
            </a:endParaRPr>
          </a:p>
          <a:p>
            <a:pPr indent="-457200" defTabSz="609585">
              <a:lnSpc>
                <a:spcPct val="150000"/>
              </a:lnSpc>
              <a:spcBef>
                <a:spcPts val="1000"/>
              </a:spcBef>
              <a:buFont typeface="+mj-lt"/>
              <a:buAutoNum type="arabicPeriod"/>
            </a:pPr>
            <a:r>
              <a:rPr lang="zh-CN" altLang="en-US" sz="2000" dirty="0" smtClean="0">
                <a:solidFill>
                  <a:schemeClr val="tx1">
                    <a:lumMod val="75000"/>
                    <a:lumOff val="25000"/>
                  </a:schemeClr>
                </a:solidFill>
                <a:latin typeface="微软雅黑" panose="020B0503020204020204" pitchFamily="34" charset="-122"/>
                <a:ea typeface="微软雅黑" panose="020B0503020204020204" pitchFamily="34" charset="-122"/>
              </a:rPr>
              <a:t>氧化还原</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响应型</a:t>
            </a:r>
            <a:r>
              <a:rPr lang="zh-CN" altLang="en-US" sz="2000" dirty="0" smtClean="0">
                <a:solidFill>
                  <a:schemeClr val="tx1">
                    <a:lumMod val="75000"/>
                    <a:lumOff val="25000"/>
                  </a:schemeClr>
                </a:solidFill>
                <a:latin typeface="微软雅黑" panose="020B0503020204020204" pitchFamily="34" charset="-122"/>
                <a:ea typeface="微软雅黑" panose="020B0503020204020204" pitchFamily="34" charset="-122"/>
              </a:rPr>
              <a:t>聚合物</a:t>
            </a:r>
            <a:endParaRPr lang="en-US" altLang="zh-CN" sz="2000" dirty="0" smtClean="0">
              <a:solidFill>
                <a:schemeClr val="tx1">
                  <a:lumMod val="75000"/>
                  <a:lumOff val="25000"/>
                </a:schemeClr>
              </a:solidFill>
              <a:latin typeface="微软雅黑" panose="020B0503020204020204" pitchFamily="34" charset="-122"/>
              <a:ea typeface="微软雅黑" panose="020B0503020204020204" pitchFamily="34" charset="-122"/>
            </a:endParaRPr>
          </a:p>
          <a:p>
            <a:pPr indent="-457200" defTabSz="609585">
              <a:lnSpc>
                <a:spcPct val="150000"/>
              </a:lnSpc>
              <a:spcBef>
                <a:spcPts val="1000"/>
              </a:spcBef>
              <a:buFont typeface="+mj-lt"/>
              <a:buAutoNum type="arabicPeriod"/>
            </a:pPr>
            <a:r>
              <a:rPr lang="zh-CN" altLang="en-US" sz="2000" dirty="0" smtClean="0">
                <a:solidFill>
                  <a:schemeClr val="tx1">
                    <a:lumMod val="75000"/>
                    <a:lumOff val="25000"/>
                  </a:schemeClr>
                </a:solidFill>
                <a:latin typeface="微软雅黑" panose="020B0503020204020204" pitchFamily="34" charset="-122"/>
                <a:ea typeface="微软雅黑" panose="020B0503020204020204" pitchFamily="34" charset="-122"/>
              </a:rPr>
              <a:t>光响应型</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聚</a:t>
            </a:r>
            <a:r>
              <a:rPr lang="zh-CN" altLang="en-US" sz="2000" dirty="0" smtClean="0">
                <a:solidFill>
                  <a:schemeClr val="tx1">
                    <a:lumMod val="75000"/>
                    <a:lumOff val="25000"/>
                  </a:schemeClr>
                </a:solidFill>
                <a:latin typeface="微软雅黑" panose="020B0503020204020204" pitchFamily="34" charset="-122"/>
                <a:ea typeface="微软雅黑" panose="020B0503020204020204" pitchFamily="34" charset="-122"/>
              </a:rPr>
              <a:t>台物</a:t>
            </a:r>
            <a:endParaRPr lang="en-US" altLang="zh-CN" sz="2000" dirty="0" smtClean="0">
              <a:solidFill>
                <a:schemeClr val="tx1">
                  <a:lumMod val="75000"/>
                  <a:lumOff val="25000"/>
                </a:schemeClr>
              </a:solidFill>
              <a:latin typeface="微软雅黑" panose="020B0503020204020204" pitchFamily="34" charset="-122"/>
              <a:ea typeface="微软雅黑" panose="020B0503020204020204" pitchFamily="34" charset="-122"/>
            </a:endParaRPr>
          </a:p>
          <a:p>
            <a:pPr indent="-457200" defTabSz="609585">
              <a:lnSpc>
                <a:spcPct val="150000"/>
              </a:lnSpc>
              <a:spcBef>
                <a:spcPts val="1000"/>
              </a:spcBef>
              <a:buFont typeface="+mj-lt"/>
              <a:buAutoNum type="arabicPeriod"/>
            </a:pPr>
            <a:r>
              <a:rPr lang="zh-CN" altLang="en-US" sz="2000" dirty="0" smtClean="0">
                <a:solidFill>
                  <a:schemeClr val="tx1">
                    <a:lumMod val="75000"/>
                    <a:lumOff val="25000"/>
                  </a:schemeClr>
                </a:solidFill>
                <a:latin typeface="微软雅黑" panose="020B0503020204020204" pitchFamily="34" charset="-122"/>
                <a:ea typeface="微软雅黑" panose="020B0503020204020204" pitchFamily="34" charset="-122"/>
              </a:rPr>
              <a:t>电解质响应</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型</a:t>
            </a:r>
            <a:r>
              <a:rPr lang="zh-CN" altLang="en-US" sz="2000" dirty="0" smtClean="0">
                <a:solidFill>
                  <a:schemeClr val="tx1">
                    <a:lumMod val="75000"/>
                    <a:lumOff val="25000"/>
                  </a:schemeClr>
                </a:solidFill>
                <a:latin typeface="微软雅黑" panose="020B0503020204020204" pitchFamily="34" charset="-122"/>
                <a:ea typeface="微软雅黑" panose="020B0503020204020204" pitchFamily="34" charset="-122"/>
              </a:rPr>
              <a:t>聚合物</a:t>
            </a:r>
            <a:endParaRPr lang="en-US" altLang="zh-CN" sz="2000" dirty="0" smtClean="0">
              <a:solidFill>
                <a:schemeClr val="tx1">
                  <a:lumMod val="75000"/>
                  <a:lumOff val="25000"/>
                </a:schemeClr>
              </a:solidFill>
              <a:latin typeface="微软雅黑" panose="020B0503020204020204" pitchFamily="34" charset="-122"/>
              <a:ea typeface="微软雅黑" panose="020B0503020204020204" pitchFamily="34" charset="-122"/>
            </a:endParaRPr>
          </a:p>
          <a:p>
            <a:pPr indent="-457200" defTabSz="609585">
              <a:lnSpc>
                <a:spcPct val="150000"/>
              </a:lnSpc>
              <a:spcBef>
                <a:spcPts val="1000"/>
              </a:spcBef>
              <a:buFont typeface="+mj-lt"/>
              <a:buAutoNum type="arabicPeriod"/>
            </a:pPr>
            <a:r>
              <a:rPr lang="zh-CN" altLang="en-US" sz="2000" dirty="0" smtClean="0">
                <a:solidFill>
                  <a:schemeClr val="tx1">
                    <a:lumMod val="75000"/>
                    <a:lumOff val="25000"/>
                  </a:schemeClr>
                </a:solidFill>
                <a:latin typeface="微软雅黑" panose="020B0503020204020204" pitchFamily="34" charset="-122"/>
                <a:ea typeface="微软雅黑" panose="020B0503020204020204" pitchFamily="34" charset="-122"/>
              </a:rPr>
              <a:t>分子（生化）响应型聚合物</a:t>
            </a:r>
            <a:endParaRPr lang="en-US" altLang="zh-CN" sz="2000" dirty="0" smtClean="0">
              <a:solidFill>
                <a:schemeClr val="tx1">
                  <a:lumMod val="75000"/>
                  <a:lumOff val="25000"/>
                </a:schemeClr>
              </a:solidFill>
              <a:latin typeface="微软雅黑" panose="020B0503020204020204" pitchFamily="34" charset="-122"/>
              <a:ea typeface="微软雅黑" panose="020B0503020204020204" pitchFamily="34" charset="-122"/>
            </a:endParaRPr>
          </a:p>
          <a:p>
            <a:pPr indent="-457200" defTabSz="609585">
              <a:lnSpc>
                <a:spcPct val="150000"/>
              </a:lnSpc>
              <a:spcBef>
                <a:spcPts val="1000"/>
              </a:spcBef>
              <a:buFont typeface="+mj-lt"/>
              <a:buAutoNum type="arabicPeriod"/>
            </a:pPr>
            <a:r>
              <a:rPr lang="zh-CN" altLang="en-US" sz="2000" dirty="0" smtClean="0">
                <a:solidFill>
                  <a:schemeClr val="tx1">
                    <a:lumMod val="75000"/>
                    <a:lumOff val="25000"/>
                  </a:schemeClr>
                </a:solidFill>
                <a:latin typeface="微软雅黑" panose="020B0503020204020204" pitchFamily="34" charset="-122"/>
                <a:ea typeface="微软雅黑" panose="020B0503020204020204" pitchFamily="34" charset="-122"/>
              </a:rPr>
              <a:t>电场响应型聚合物</a:t>
            </a:r>
            <a:endParaRPr lang="en-US" altLang="zh-CN" sz="2000" dirty="0" smtClean="0">
              <a:solidFill>
                <a:schemeClr val="tx1">
                  <a:lumMod val="75000"/>
                  <a:lumOff val="25000"/>
                </a:schemeClr>
              </a:solidFill>
              <a:latin typeface="微软雅黑" panose="020B0503020204020204" pitchFamily="34" charset="-122"/>
              <a:ea typeface="微软雅黑" panose="020B0503020204020204" pitchFamily="34" charset="-122"/>
            </a:endParaRPr>
          </a:p>
          <a:p>
            <a:pPr indent="-457200" defTabSz="609585">
              <a:lnSpc>
                <a:spcPct val="150000"/>
              </a:lnSpc>
              <a:spcBef>
                <a:spcPts val="1000"/>
              </a:spcBef>
              <a:buFont typeface="+mj-lt"/>
              <a:buAutoNum type="arabicPeriod"/>
            </a:pPr>
            <a:r>
              <a:rPr lang="zh-CN" altLang="en-US" sz="2000" dirty="0" smtClean="0">
                <a:solidFill>
                  <a:schemeClr val="tx1">
                    <a:lumMod val="75000"/>
                    <a:lumOff val="25000"/>
                  </a:schemeClr>
                </a:solidFill>
                <a:latin typeface="微软雅黑" panose="020B0503020204020204" pitchFamily="34" charset="-122"/>
                <a:ea typeface="微软雅黑" panose="020B0503020204020204" pitchFamily="34" charset="-122"/>
              </a:rPr>
              <a:t>剪切响应型聚合物</a:t>
            </a:r>
            <a:r>
              <a:rPr lang="en-US" altLang="zh-CN" sz="2000" baseline="30000" dirty="0" smtClean="0">
                <a:solidFill>
                  <a:schemeClr val="tx1">
                    <a:lumMod val="75000"/>
                    <a:lumOff val="25000"/>
                  </a:schemeClr>
                </a:solidFill>
                <a:latin typeface="微软雅黑" panose="020B0503020204020204" pitchFamily="34" charset="-122"/>
                <a:ea typeface="微软雅黑" panose="020B0503020204020204" pitchFamily="34" charset="-122"/>
              </a:rPr>
              <a:t>[2]</a:t>
            </a:r>
            <a:endParaRPr lang="en-US" altLang="zh-CN" sz="2000" baseline="30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6645589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61">
                                            <p:txEl>
                                              <p:pRg st="0" end="0"/>
                                            </p:txEl>
                                          </p:spTgt>
                                        </p:tgtEl>
                                        <p:attrNameLst>
                                          <p:attrName>style.visibility</p:attrName>
                                        </p:attrNameLst>
                                      </p:cBhvr>
                                      <p:to>
                                        <p:strVal val="visible"/>
                                      </p:to>
                                    </p:set>
                                    <p:animEffect transition="in" filter="fade">
                                      <p:cBhvr>
                                        <p:cTn id="7" dur="500"/>
                                        <p:tgtEl>
                                          <p:spTgt spid="261">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61">
                                            <p:txEl>
                                              <p:pRg st="1" end="1"/>
                                            </p:txEl>
                                          </p:spTgt>
                                        </p:tgtEl>
                                        <p:attrNameLst>
                                          <p:attrName>style.visibility</p:attrName>
                                        </p:attrNameLst>
                                      </p:cBhvr>
                                      <p:to>
                                        <p:strVal val="visible"/>
                                      </p:to>
                                    </p:set>
                                    <p:animEffect transition="in" filter="fade">
                                      <p:cBhvr>
                                        <p:cTn id="11" dur="500"/>
                                        <p:tgtEl>
                                          <p:spTgt spid="261">
                                            <p:txEl>
                                              <p:pRg st="1" end="1"/>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61">
                                            <p:txEl>
                                              <p:pRg st="2" end="2"/>
                                            </p:txEl>
                                          </p:spTgt>
                                        </p:tgtEl>
                                        <p:attrNameLst>
                                          <p:attrName>style.visibility</p:attrName>
                                        </p:attrNameLst>
                                      </p:cBhvr>
                                      <p:to>
                                        <p:strVal val="visible"/>
                                      </p:to>
                                    </p:set>
                                    <p:animEffect transition="in" filter="fade">
                                      <p:cBhvr>
                                        <p:cTn id="15" dur="500"/>
                                        <p:tgtEl>
                                          <p:spTgt spid="261">
                                            <p:txEl>
                                              <p:pRg st="2" end="2"/>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261">
                                            <p:txEl>
                                              <p:pRg st="3" end="3"/>
                                            </p:txEl>
                                          </p:spTgt>
                                        </p:tgtEl>
                                        <p:attrNameLst>
                                          <p:attrName>style.visibility</p:attrName>
                                        </p:attrNameLst>
                                      </p:cBhvr>
                                      <p:to>
                                        <p:strVal val="visible"/>
                                      </p:to>
                                    </p:set>
                                    <p:animEffect transition="in" filter="fade">
                                      <p:cBhvr>
                                        <p:cTn id="19" dur="500"/>
                                        <p:tgtEl>
                                          <p:spTgt spid="261">
                                            <p:txEl>
                                              <p:pRg st="3" end="3"/>
                                            </p:txEl>
                                          </p:spTgt>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261">
                                            <p:txEl>
                                              <p:pRg st="4" end="4"/>
                                            </p:txEl>
                                          </p:spTgt>
                                        </p:tgtEl>
                                        <p:attrNameLst>
                                          <p:attrName>style.visibility</p:attrName>
                                        </p:attrNameLst>
                                      </p:cBhvr>
                                      <p:to>
                                        <p:strVal val="visible"/>
                                      </p:to>
                                    </p:set>
                                    <p:animEffect transition="in" filter="fade">
                                      <p:cBhvr>
                                        <p:cTn id="23" dur="500"/>
                                        <p:tgtEl>
                                          <p:spTgt spid="261">
                                            <p:txEl>
                                              <p:pRg st="4" end="4"/>
                                            </p:txEl>
                                          </p:spTgt>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261">
                                            <p:txEl>
                                              <p:pRg st="5" end="5"/>
                                            </p:txEl>
                                          </p:spTgt>
                                        </p:tgtEl>
                                        <p:attrNameLst>
                                          <p:attrName>style.visibility</p:attrName>
                                        </p:attrNameLst>
                                      </p:cBhvr>
                                      <p:to>
                                        <p:strVal val="visible"/>
                                      </p:to>
                                    </p:set>
                                    <p:animEffect transition="in" filter="fade">
                                      <p:cBhvr>
                                        <p:cTn id="27" dur="500"/>
                                        <p:tgtEl>
                                          <p:spTgt spid="261">
                                            <p:txEl>
                                              <p:pRg st="5" end="5"/>
                                            </p:txEl>
                                          </p:spTgt>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261">
                                            <p:txEl>
                                              <p:pRg st="6" end="6"/>
                                            </p:txEl>
                                          </p:spTgt>
                                        </p:tgtEl>
                                        <p:attrNameLst>
                                          <p:attrName>style.visibility</p:attrName>
                                        </p:attrNameLst>
                                      </p:cBhvr>
                                      <p:to>
                                        <p:strVal val="visible"/>
                                      </p:to>
                                    </p:set>
                                    <p:animEffect transition="in" filter="fade">
                                      <p:cBhvr>
                                        <p:cTn id="31" dur="500"/>
                                        <p:tgtEl>
                                          <p:spTgt spid="261">
                                            <p:txEl>
                                              <p:pRg st="6" end="6"/>
                                            </p:txEl>
                                          </p:spTgt>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261">
                                            <p:txEl>
                                              <p:pRg st="7" end="7"/>
                                            </p:txEl>
                                          </p:spTgt>
                                        </p:tgtEl>
                                        <p:attrNameLst>
                                          <p:attrName>style.visibility</p:attrName>
                                        </p:attrNameLst>
                                      </p:cBhvr>
                                      <p:to>
                                        <p:strVal val="visible"/>
                                      </p:to>
                                    </p:set>
                                    <p:animEffect transition="in" filter="fade">
                                      <p:cBhvr>
                                        <p:cTn id="35" dur="500"/>
                                        <p:tgtEl>
                                          <p:spTgt spid="261">
                                            <p:txEl>
                                              <p:pRg st="7" end="7"/>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3" presetClass="emph" presetSubtype="2" fill="hold" nodeType="clickEffect">
                                  <p:stCondLst>
                                    <p:cond delay="0"/>
                                  </p:stCondLst>
                                  <p:childTnLst>
                                    <p:animClr clrSpc="rgb" dir="cw">
                                      <p:cBhvr override="childStyle">
                                        <p:cTn id="39" dur="1000" fill="hold"/>
                                        <p:tgtEl>
                                          <p:spTgt spid="261">
                                            <p:txEl>
                                              <p:pRg st="2" end="2"/>
                                            </p:txEl>
                                          </p:spTgt>
                                        </p:tgtEl>
                                        <p:attrNameLst>
                                          <p:attrName>style.color</p:attrName>
                                        </p:attrNameLst>
                                      </p:cBhvr>
                                      <p:to>
                                        <a:srgbClr val="FF0000"/>
                                      </p:to>
                                    </p:animClr>
                                  </p:childTnLst>
                                </p:cTn>
                              </p:par>
                              <p:par>
                                <p:cTn id="40" presetID="6" presetClass="emph" presetSubtype="0" accel="50000" decel="50000" fill="hold" nodeType="withEffect">
                                  <p:stCondLst>
                                    <p:cond delay="0"/>
                                  </p:stCondLst>
                                  <p:childTnLst>
                                    <p:animScale>
                                      <p:cBhvr>
                                        <p:cTn id="41" dur="1000" fill="hold"/>
                                        <p:tgtEl>
                                          <p:spTgt spid="261">
                                            <p:txEl>
                                              <p:pRg st="2" end="2"/>
                                            </p:txEl>
                                          </p:spTgt>
                                        </p:tgtEl>
                                      </p:cBhvr>
                                      <p:by x="150000" y="150000"/>
                                    </p:animScale>
                                  </p:childTnLst>
                                </p:cTn>
                              </p:par>
                              <p:par>
                                <p:cTn id="42" presetID="63" presetClass="path" presetSubtype="0" accel="50000" decel="50000" fill="hold" nodeType="withEffect">
                                  <p:stCondLst>
                                    <p:cond delay="0"/>
                                  </p:stCondLst>
                                  <p:childTnLst>
                                    <p:animMotion origin="layout" path="M -5.55556E-7 -1.11111E-6 L 0.24635 0.00232 " pathEditMode="relative" rAng="0" ptsTypes="AA">
                                      <p:cBhvr>
                                        <p:cTn id="43" dur="1000" fill="hold"/>
                                        <p:tgtEl>
                                          <p:spTgt spid="261">
                                            <p:txEl>
                                              <p:pRg st="2" end="2"/>
                                            </p:txEl>
                                          </p:spTgt>
                                        </p:tgtEl>
                                        <p:attrNameLst>
                                          <p:attrName>ppt_x</p:attrName>
                                          <p:attrName>ppt_y</p:attrName>
                                        </p:attrNameLst>
                                      </p:cBhvr>
                                      <p:rCtr x="12309" y="11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t>1</a:t>
            </a:r>
            <a:endParaRPr kumimoji="1" lang="zh-CN" altLang="en-US" dirty="0"/>
          </a:p>
        </p:txBody>
      </p:sp>
      <p:sp>
        <p:nvSpPr>
          <p:cNvPr id="3" name="文本占位符 2"/>
          <p:cNvSpPr>
            <a:spLocks noGrp="1"/>
          </p:cNvSpPr>
          <p:nvPr>
            <p:ph type="body" sz="quarter" idx="12"/>
          </p:nvPr>
        </p:nvSpPr>
        <p:spPr>
          <a:xfrm>
            <a:off x="878563" y="213648"/>
            <a:ext cx="4018751" cy="464425"/>
          </a:xfrm>
        </p:spPr>
        <p:txBody>
          <a:bodyPr>
            <a:normAutofit/>
          </a:bodyPr>
          <a:lstStyle/>
          <a:p>
            <a:r>
              <a:rPr kumimoji="1" lang="zh-CN" altLang="en-US" dirty="0"/>
              <a:t>选题</a:t>
            </a:r>
            <a:r>
              <a:rPr kumimoji="1" lang="zh-CN" altLang="en-US" dirty="0" smtClean="0"/>
              <a:t>依据</a:t>
            </a:r>
            <a:r>
              <a:rPr kumimoji="1" lang="en-US" altLang="zh-CN" dirty="0" smtClean="0"/>
              <a:t>——</a:t>
            </a:r>
            <a:r>
              <a:rPr kumimoji="1" lang="zh-CN" altLang="en-US" dirty="0"/>
              <a:t>还原敏感</a:t>
            </a:r>
          </a:p>
        </p:txBody>
      </p:sp>
      <p:sp>
        <p:nvSpPr>
          <p:cNvPr id="261" name="文本框 260"/>
          <p:cNvSpPr txBox="1"/>
          <p:nvPr/>
        </p:nvSpPr>
        <p:spPr>
          <a:xfrm>
            <a:off x="909041" y="1101696"/>
            <a:ext cx="7325917" cy="4708981"/>
          </a:xfrm>
          <a:prstGeom prst="rect">
            <a:avLst/>
          </a:prstGeom>
          <a:noFill/>
        </p:spPr>
        <p:txBody>
          <a:bodyPr wrap="square" rtlCol="0">
            <a:spAutoFit/>
          </a:bodyPr>
          <a:lstStyle/>
          <a:p>
            <a:pPr indent="457200" defTabSz="609585">
              <a:lnSpc>
                <a:spcPct val="150000"/>
              </a:lnSpc>
              <a:spcBef>
                <a:spcPts val="1000"/>
              </a:spcBef>
            </a:pPr>
            <a:r>
              <a:rPr lang="zh-CN" altLang="en-US" sz="2000" dirty="0">
                <a:solidFill>
                  <a:srgbClr val="FF0000"/>
                </a:solidFill>
                <a:latin typeface="微软雅黑" panose="020B0503020204020204" pitchFamily="34" charset="-122"/>
                <a:ea typeface="微软雅黑" panose="020B0503020204020204" pitchFamily="34" charset="-122"/>
              </a:rPr>
              <a:t>细胞内外的氧化还原电位主要取决于谷胱甘肽（</a:t>
            </a:r>
            <a:r>
              <a:rPr lang="en-US" altLang="zh-CN" sz="2000" dirty="0">
                <a:solidFill>
                  <a:srgbClr val="FF0000"/>
                </a:solidFill>
                <a:latin typeface="微软雅黑" panose="020B0503020204020204" pitchFamily="34" charset="-122"/>
                <a:ea typeface="微软雅黑" panose="020B0503020204020204" pitchFamily="34" charset="-122"/>
              </a:rPr>
              <a:t>GSH</a:t>
            </a:r>
            <a:r>
              <a:rPr lang="zh-CN" altLang="en-US" sz="2000" dirty="0">
                <a:solidFill>
                  <a:srgbClr val="FF0000"/>
                </a:solidFill>
                <a:latin typeface="微软雅黑" panose="020B0503020204020204" pitchFamily="34" charset="-122"/>
                <a:ea typeface="微软雅黑" panose="020B0503020204020204" pitchFamily="34" charset="-122"/>
              </a:rPr>
              <a:t>）的浓度</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，谷胱甘肽（</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GSH</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）是一种含巯基的小分子三肽，是体内含量最大的生物还原物质，能与二硫键发生琉基</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二硫键交换反应致使二硫键断裂。在胞外微弱的氧化环境中，谷胱甘肽（</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GSH</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）的</a:t>
            </a:r>
            <a:r>
              <a:rPr lang="zh-CN" altLang="en-US" sz="2000" dirty="0">
                <a:solidFill>
                  <a:srgbClr val="FF0000"/>
                </a:solidFill>
                <a:latin typeface="微软雅黑" panose="020B0503020204020204" pitchFamily="34" charset="-122"/>
                <a:ea typeface="微软雅黑" panose="020B0503020204020204" pitchFamily="34" charset="-122"/>
              </a:rPr>
              <a:t>浓度处于很低的水平</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（约</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2-20μM</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），而在细胞内由于还原型辅酶</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Ⅱ</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NADPH</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）和谷胱甘肽还原酶的作用，使得细胞内保持着一个</a:t>
            </a:r>
            <a:r>
              <a:rPr lang="zh-CN" altLang="en-US" sz="2000" dirty="0">
                <a:solidFill>
                  <a:srgbClr val="FF0000"/>
                </a:solidFill>
                <a:latin typeface="微软雅黑" panose="020B0503020204020204" pitchFamily="34" charset="-122"/>
                <a:ea typeface="微软雅黑" panose="020B0503020204020204" pitchFamily="34" charset="-122"/>
              </a:rPr>
              <a:t>高浓度的</a:t>
            </a:r>
            <a:r>
              <a:rPr lang="en-US" altLang="zh-CN" sz="2000" dirty="0">
                <a:solidFill>
                  <a:srgbClr val="FF0000"/>
                </a:solidFill>
                <a:latin typeface="微软雅黑" panose="020B0503020204020204" pitchFamily="34" charset="-122"/>
                <a:ea typeface="微软雅黑" panose="020B0503020204020204" pitchFamily="34" charset="-122"/>
              </a:rPr>
              <a:t>GSH</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2000" dirty="0" smtClean="0">
                <a:solidFill>
                  <a:schemeClr val="tx1">
                    <a:lumMod val="75000"/>
                    <a:lumOff val="25000"/>
                  </a:schemeClr>
                </a:solidFill>
                <a:latin typeface="微软雅黑" panose="020B0503020204020204" pitchFamily="34" charset="-122"/>
                <a:ea typeface="微软雅黑" panose="020B0503020204020204" pitchFamily="34" charset="-122"/>
              </a:rPr>
              <a:t>约</a:t>
            </a:r>
            <a:r>
              <a:rPr lang="en-US" altLang="zh-CN" sz="2000" smtClean="0">
                <a:solidFill>
                  <a:schemeClr val="tx1">
                    <a:lumMod val="75000"/>
                    <a:lumOff val="25000"/>
                  </a:schemeClr>
                </a:solidFill>
                <a:latin typeface="微软雅黑" panose="020B0503020204020204" pitchFamily="34" charset="-122"/>
                <a:ea typeface="微软雅黑" panose="020B0503020204020204" pitchFamily="34" charset="-122"/>
              </a:rPr>
              <a:t>0.5-10mM</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），高浓度的</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GSH</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保持了细胞内一个较强的还原环境，而且，癌症组织中的谷胱甘肽（</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GSH</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）浓度</a:t>
            </a:r>
            <a:r>
              <a:rPr lang="zh-CN" altLang="en-US" sz="2000" dirty="0">
                <a:solidFill>
                  <a:srgbClr val="FF0000"/>
                </a:solidFill>
                <a:latin typeface="微软雅黑" panose="020B0503020204020204" pitchFamily="34" charset="-122"/>
                <a:ea typeface="微软雅黑" panose="020B0503020204020204" pitchFamily="34" charset="-122"/>
              </a:rPr>
              <a:t>比正常组织的高</a:t>
            </a:r>
            <a:r>
              <a:rPr lang="en-US" altLang="zh-CN" sz="2000" dirty="0">
                <a:solidFill>
                  <a:srgbClr val="FF0000"/>
                </a:solidFill>
                <a:latin typeface="微软雅黑" panose="020B0503020204020204" pitchFamily="34" charset="-122"/>
                <a:ea typeface="微软雅黑" panose="020B0503020204020204" pitchFamily="34" charset="-122"/>
              </a:rPr>
              <a:t>4</a:t>
            </a:r>
            <a:r>
              <a:rPr lang="zh-CN" altLang="en-US" sz="2000" dirty="0">
                <a:solidFill>
                  <a:srgbClr val="FF0000"/>
                </a:solidFill>
                <a:latin typeface="微软雅黑" panose="020B0503020204020204" pitchFamily="34" charset="-122"/>
                <a:ea typeface="微软雅黑" panose="020B0503020204020204" pitchFamily="34" charset="-122"/>
              </a:rPr>
              <a:t>倍多</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。基于这些原理，大量的还原敏感型纳米药物载体被设计出来用于抗癌药物在肿瘤部位的控制</a:t>
            </a:r>
            <a:r>
              <a:rPr lang="zh-CN" altLang="en-US" sz="2000" dirty="0" smtClean="0">
                <a:solidFill>
                  <a:schemeClr val="tx1">
                    <a:lumMod val="75000"/>
                    <a:lumOff val="25000"/>
                  </a:schemeClr>
                </a:solidFill>
                <a:latin typeface="微软雅黑" panose="020B0503020204020204" pitchFamily="34" charset="-122"/>
                <a:ea typeface="微软雅黑" panose="020B0503020204020204" pitchFamily="34" charset="-122"/>
              </a:rPr>
              <a:t>释放</a:t>
            </a:r>
            <a:r>
              <a:rPr lang="en-US" altLang="zh-CN" sz="2000" baseline="30000" dirty="0" smtClean="0">
                <a:solidFill>
                  <a:schemeClr val="tx1">
                    <a:lumMod val="75000"/>
                    <a:lumOff val="25000"/>
                  </a:schemeClr>
                </a:solidFill>
                <a:latin typeface="微软雅黑" panose="020B0503020204020204" pitchFamily="34" charset="-122"/>
                <a:ea typeface="微软雅黑" panose="020B0503020204020204" pitchFamily="34" charset="-122"/>
              </a:rPr>
              <a:t>[3]</a:t>
            </a:r>
            <a:r>
              <a:rPr lang="zh-CN" altLang="en-US" sz="2000" dirty="0" smtClean="0">
                <a:solidFill>
                  <a:schemeClr val="tx1">
                    <a:lumMod val="75000"/>
                    <a:lumOff val="25000"/>
                  </a:schemeClr>
                </a:solidFill>
                <a:latin typeface="微软雅黑" panose="020B0503020204020204" pitchFamily="34" charset="-122"/>
                <a:ea typeface="微软雅黑" panose="020B0503020204020204" pitchFamily="34" charset="-122"/>
              </a:rPr>
              <a:t>。</a:t>
            </a:r>
            <a:endPar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2018559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61">
                                            <p:txEl>
                                              <p:pRg st="0" end="0"/>
                                            </p:txEl>
                                          </p:spTgt>
                                        </p:tgtEl>
                                        <p:attrNameLst>
                                          <p:attrName>style.visibility</p:attrName>
                                        </p:attrNameLst>
                                      </p:cBhvr>
                                      <p:to>
                                        <p:strVal val="visible"/>
                                      </p:to>
                                    </p:set>
                                    <p:animEffect transition="in" filter="fade">
                                      <p:cBhvr>
                                        <p:cTn id="7" dur="500"/>
                                        <p:tgtEl>
                                          <p:spTgt spid="26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t>1</a:t>
            </a:r>
            <a:endParaRPr kumimoji="1" lang="zh-CN" altLang="en-US" dirty="0"/>
          </a:p>
        </p:txBody>
      </p:sp>
      <p:sp>
        <p:nvSpPr>
          <p:cNvPr id="3" name="文本占位符 2"/>
          <p:cNvSpPr>
            <a:spLocks noGrp="1"/>
          </p:cNvSpPr>
          <p:nvPr>
            <p:ph type="body" sz="quarter" idx="12"/>
          </p:nvPr>
        </p:nvSpPr>
        <p:spPr>
          <a:xfrm>
            <a:off x="878563" y="213648"/>
            <a:ext cx="7037528" cy="464425"/>
          </a:xfrm>
        </p:spPr>
        <p:txBody>
          <a:bodyPr>
            <a:normAutofit/>
          </a:bodyPr>
          <a:lstStyle/>
          <a:p>
            <a:r>
              <a:rPr kumimoji="1" lang="zh-CN" altLang="en-US" dirty="0"/>
              <a:t>选题</a:t>
            </a:r>
            <a:r>
              <a:rPr kumimoji="1" lang="zh-CN" altLang="en-US" dirty="0" smtClean="0"/>
              <a:t>依据</a:t>
            </a:r>
            <a:r>
              <a:rPr kumimoji="1" lang="en-US" altLang="zh-CN" dirty="0" smtClean="0"/>
              <a:t>——</a:t>
            </a:r>
            <a:r>
              <a:rPr kumimoji="1" lang="en-US" altLang="zh-CN" dirty="0" err="1" smtClean="0"/>
              <a:t>Py</a:t>
            </a:r>
            <a:r>
              <a:rPr kumimoji="1" lang="en-US" altLang="zh-CN" dirty="0" smtClean="0"/>
              <a:t>-</a:t>
            </a:r>
            <a:r>
              <a:rPr kumimoji="1" lang="en-US" altLang="zh-CN" dirty="0" err="1" smtClean="0"/>
              <a:t>ss</a:t>
            </a:r>
            <a:r>
              <a:rPr kumimoji="1" lang="en-US" altLang="zh-CN" dirty="0" smtClean="0"/>
              <a:t>-PEG-</a:t>
            </a:r>
            <a:r>
              <a:rPr kumimoji="1" lang="en-US" altLang="zh-CN" dirty="0" err="1" smtClean="0"/>
              <a:t>ss</a:t>
            </a:r>
            <a:r>
              <a:rPr kumimoji="1" lang="en-US" altLang="zh-CN" dirty="0" smtClean="0"/>
              <a:t>-</a:t>
            </a:r>
            <a:r>
              <a:rPr kumimoji="1" lang="en-US" altLang="zh-CN" dirty="0" err="1" smtClean="0"/>
              <a:t>Py</a:t>
            </a:r>
            <a:r>
              <a:rPr kumimoji="1" lang="zh-CN" altLang="en-US" dirty="0"/>
              <a:t>的结构与性质</a:t>
            </a:r>
          </a:p>
        </p:txBody>
      </p:sp>
      <p:sp>
        <p:nvSpPr>
          <p:cNvPr id="261" name="文本框 260"/>
          <p:cNvSpPr txBox="1"/>
          <p:nvPr/>
        </p:nvSpPr>
        <p:spPr>
          <a:xfrm>
            <a:off x="909041" y="4826227"/>
            <a:ext cx="7325917" cy="1605568"/>
          </a:xfrm>
          <a:prstGeom prst="rect">
            <a:avLst/>
          </a:prstGeom>
          <a:noFill/>
        </p:spPr>
        <p:txBody>
          <a:bodyPr wrap="square" rtlCol="0">
            <a:spAutoFit/>
          </a:bodyPr>
          <a:lstStyle/>
          <a:p>
            <a:pPr indent="457200" defTabSz="609585">
              <a:lnSpc>
                <a:spcPct val="150000"/>
              </a:lnSpc>
              <a:spcBef>
                <a:spcPts val="1000"/>
              </a:spcBef>
            </a:pPr>
            <a:r>
              <a:rPr lang="en-US" altLang="zh-CN" sz="2000" dirty="0">
                <a:latin typeface="微软雅黑" panose="020B0503020204020204" pitchFamily="34" charset="-122"/>
                <a:ea typeface="微软雅黑" panose="020B0503020204020204" pitchFamily="34" charset="-122"/>
              </a:rPr>
              <a:t>π-π</a:t>
            </a:r>
            <a:r>
              <a:rPr lang="zh-CN" altLang="en-US" sz="2000" dirty="0">
                <a:latin typeface="微软雅黑" panose="020B0503020204020204" pitchFamily="34" charset="-122"/>
                <a:ea typeface="微软雅黑" panose="020B0503020204020204" pitchFamily="34" charset="-122"/>
              </a:rPr>
              <a:t>双键相互作用，降低体系能量，提高稳定性，增大载药量</a:t>
            </a:r>
            <a:r>
              <a:rPr lang="zh-CN" altLang="en-US" sz="2000" dirty="0" smtClean="0">
                <a:latin typeface="微软雅黑" panose="020B0503020204020204" pitchFamily="34" charset="-122"/>
                <a:ea typeface="微软雅黑" panose="020B0503020204020204" pitchFamily="34" charset="-122"/>
              </a:rPr>
              <a:t>。</a:t>
            </a:r>
            <a:endParaRPr lang="en-US" altLang="zh-CN" sz="2000" dirty="0" smtClean="0">
              <a:latin typeface="微软雅黑" panose="020B0503020204020204" pitchFamily="34" charset="-122"/>
              <a:ea typeface="微软雅黑" panose="020B0503020204020204" pitchFamily="34" charset="-122"/>
            </a:endParaRPr>
          </a:p>
          <a:p>
            <a:pPr indent="457200" defTabSz="609585">
              <a:lnSpc>
                <a:spcPct val="150000"/>
              </a:lnSpc>
              <a:spcBef>
                <a:spcPts val="1000"/>
              </a:spcBef>
            </a:pPr>
            <a:r>
              <a:rPr lang="zh-CN" altLang="en-US" sz="2000" dirty="0">
                <a:latin typeface="微软雅黑" panose="020B0503020204020204" pitchFamily="34" charset="-122"/>
                <a:ea typeface="微软雅黑" panose="020B0503020204020204" pitchFamily="34" charset="-122"/>
              </a:rPr>
              <a:t>还原敏感</a:t>
            </a:r>
          </a:p>
        </p:txBody>
      </p:sp>
      <p:graphicFrame>
        <p:nvGraphicFramePr>
          <p:cNvPr id="4" name="对象 3"/>
          <p:cNvGraphicFramePr>
            <a:graphicFrameLocks noChangeAspect="1"/>
          </p:cNvGraphicFramePr>
          <p:nvPr>
            <p:extLst>
              <p:ext uri="{D42A27DB-BD31-4B8C-83A1-F6EECF244321}">
                <p14:modId xmlns:p14="http://schemas.microsoft.com/office/powerpoint/2010/main" val="1463545954"/>
              </p:ext>
            </p:extLst>
          </p:nvPr>
        </p:nvGraphicFramePr>
        <p:xfrm>
          <a:off x="1128065" y="2368186"/>
          <a:ext cx="6538524" cy="2353869"/>
        </p:xfrm>
        <a:graphic>
          <a:graphicData uri="http://schemas.openxmlformats.org/presentationml/2006/ole">
            <mc:AlternateContent xmlns:mc="http://schemas.openxmlformats.org/markup-compatibility/2006">
              <mc:Choice xmlns:v="urn:schemas-microsoft-com:vml" Requires="v">
                <p:oleObj spid="_x0000_s7185" name="CS ChemDraw Drawing" r:id="rId3" imgW="6190701" imgH="2229628" progId="ChemDraw.Document.6.0">
                  <p:embed/>
                </p:oleObj>
              </mc:Choice>
              <mc:Fallback>
                <p:oleObj name="CS ChemDraw Drawing" r:id="rId3" imgW="6190701" imgH="2229628" progId="ChemDraw.Document.6.0">
                  <p:embed/>
                  <p:pic>
                    <p:nvPicPr>
                      <p:cNvPr id="4" name="对象 3"/>
                      <p:cNvPicPr/>
                      <p:nvPr/>
                    </p:nvPicPr>
                    <p:blipFill>
                      <a:blip r:embed="rId4"/>
                      <a:stretch>
                        <a:fillRect/>
                      </a:stretch>
                    </p:blipFill>
                    <p:spPr>
                      <a:xfrm>
                        <a:off x="1128065" y="2368186"/>
                        <a:ext cx="6538524" cy="2353869"/>
                      </a:xfrm>
                      <a:prstGeom prst="rect">
                        <a:avLst/>
                      </a:prstGeom>
                    </p:spPr>
                  </p:pic>
                </p:oleObj>
              </mc:Fallback>
            </mc:AlternateContent>
          </a:graphicData>
        </a:graphic>
      </p:graphicFrame>
      <p:sp>
        <p:nvSpPr>
          <p:cNvPr id="6" name="文本框 5"/>
          <p:cNvSpPr txBox="1"/>
          <p:nvPr/>
        </p:nvSpPr>
        <p:spPr>
          <a:xfrm>
            <a:off x="1128065" y="1261383"/>
            <a:ext cx="6766560" cy="707886"/>
          </a:xfrm>
          <a:prstGeom prst="rect">
            <a:avLst/>
          </a:prstGeom>
          <a:noFill/>
        </p:spPr>
        <p:txBody>
          <a:bodyPr wrap="square" rtlCol="0">
            <a:spAutoFit/>
          </a:bodyPr>
          <a:lstStyle/>
          <a:p>
            <a:r>
              <a:rPr lang="zh-CN" altLang="en-US" sz="2000" dirty="0">
                <a:latin typeface="微软雅黑" panose="020B0503020204020204" pitchFamily="34" charset="-122"/>
                <a:ea typeface="微软雅黑" panose="020B0503020204020204" pitchFamily="34" charset="-122"/>
              </a:rPr>
              <a:t>本课题所要研究的聚合物胶束的单体即为</a:t>
            </a:r>
            <a:r>
              <a:rPr lang="en-US" altLang="zh-CN" sz="2000" dirty="0" err="1">
                <a:latin typeface="微软雅黑" panose="020B0503020204020204" pitchFamily="34" charset="-122"/>
                <a:ea typeface="微软雅黑" panose="020B0503020204020204" pitchFamily="34" charset="-122"/>
              </a:rPr>
              <a:t>Py</a:t>
            </a:r>
            <a:r>
              <a:rPr lang="en-US" altLang="zh-CN" sz="2000" dirty="0">
                <a:latin typeface="微软雅黑" panose="020B0503020204020204" pitchFamily="34" charset="-122"/>
                <a:ea typeface="微软雅黑" panose="020B0503020204020204" pitchFamily="34" charset="-122"/>
              </a:rPr>
              <a:t>-</a:t>
            </a:r>
            <a:r>
              <a:rPr lang="en-US" altLang="zh-CN" sz="2000" dirty="0" err="1">
                <a:latin typeface="微软雅黑" panose="020B0503020204020204" pitchFamily="34" charset="-122"/>
                <a:ea typeface="微软雅黑" panose="020B0503020204020204" pitchFamily="34" charset="-122"/>
              </a:rPr>
              <a:t>ss</a:t>
            </a:r>
            <a:r>
              <a:rPr lang="en-US" altLang="zh-CN" sz="2000" dirty="0">
                <a:latin typeface="微软雅黑" panose="020B0503020204020204" pitchFamily="34" charset="-122"/>
                <a:ea typeface="微软雅黑" panose="020B0503020204020204" pitchFamily="34" charset="-122"/>
              </a:rPr>
              <a:t>-PEG-</a:t>
            </a:r>
            <a:r>
              <a:rPr lang="en-US" altLang="zh-CN" sz="2000" dirty="0" err="1">
                <a:latin typeface="微软雅黑" panose="020B0503020204020204" pitchFamily="34" charset="-122"/>
                <a:ea typeface="微软雅黑" panose="020B0503020204020204" pitchFamily="34" charset="-122"/>
              </a:rPr>
              <a:t>ss</a:t>
            </a:r>
            <a:r>
              <a:rPr lang="en-US" altLang="zh-CN" sz="2000" dirty="0">
                <a:latin typeface="微软雅黑" panose="020B0503020204020204" pitchFamily="34" charset="-122"/>
                <a:ea typeface="微软雅黑" panose="020B0503020204020204" pitchFamily="34" charset="-122"/>
              </a:rPr>
              <a:t>-</a:t>
            </a:r>
            <a:r>
              <a:rPr lang="en-US" altLang="zh-CN" sz="2000" dirty="0" err="1">
                <a:latin typeface="微软雅黑" panose="020B0503020204020204" pitchFamily="34" charset="-122"/>
                <a:ea typeface="微软雅黑" panose="020B0503020204020204" pitchFamily="34" charset="-122"/>
              </a:rPr>
              <a:t>Py</a:t>
            </a:r>
            <a:r>
              <a:rPr lang="zh-CN" altLang="en-US" sz="2000" dirty="0">
                <a:latin typeface="微软雅黑" panose="020B0503020204020204" pitchFamily="34" charset="-122"/>
                <a:ea typeface="微软雅黑" panose="020B0503020204020204" pitchFamily="34" charset="-122"/>
              </a:rPr>
              <a:t>，其结构如下：</a:t>
            </a:r>
          </a:p>
        </p:txBody>
      </p:sp>
      <p:sp>
        <p:nvSpPr>
          <p:cNvPr id="9" name="椭圆 8"/>
          <p:cNvSpPr/>
          <p:nvPr/>
        </p:nvSpPr>
        <p:spPr>
          <a:xfrm>
            <a:off x="909041" y="2073441"/>
            <a:ext cx="1259431" cy="1871211"/>
          </a:xfrm>
          <a:prstGeom prst="ellipse">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5253499" y="3122023"/>
            <a:ext cx="727060" cy="743665"/>
          </a:xfrm>
          <a:prstGeom prst="ellipse">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6246980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61"/>
                                        </p:tgtEl>
                                        <p:attrNameLst>
                                          <p:attrName>style.visibility</p:attrName>
                                        </p:attrNameLst>
                                      </p:cBhvr>
                                      <p:to>
                                        <p:strVal val="visible"/>
                                      </p:to>
                                    </p:set>
                                    <p:anim calcmode="lin" valueType="num">
                                      <p:cBhvr additive="base">
                                        <p:cTn id="7" dur="500" fill="hold"/>
                                        <p:tgtEl>
                                          <p:spTgt spid="261"/>
                                        </p:tgtEl>
                                        <p:attrNameLst>
                                          <p:attrName>ppt_x</p:attrName>
                                        </p:attrNameLst>
                                      </p:cBhvr>
                                      <p:tavLst>
                                        <p:tav tm="0">
                                          <p:val>
                                            <p:strVal val="#ppt_x"/>
                                          </p:val>
                                        </p:tav>
                                        <p:tav tm="100000">
                                          <p:val>
                                            <p:strVal val="#ppt_x"/>
                                          </p:val>
                                        </p:tav>
                                      </p:tavLst>
                                    </p:anim>
                                    <p:anim calcmode="lin" valueType="num">
                                      <p:cBhvr additive="base">
                                        <p:cTn id="8" dur="500" fill="hold"/>
                                        <p:tgtEl>
                                          <p:spTgt spid="26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1" presetClass="entr" presetSubtype="1"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wheel(1)">
                                      <p:cBhvr>
                                        <p:cTn id="13" dur="1000"/>
                                        <p:tgtEl>
                                          <p:spTgt spid="9"/>
                                        </p:tgtEl>
                                      </p:cBhvr>
                                    </p:animEffect>
                                  </p:childTnLst>
                                </p:cTn>
                              </p:par>
                            </p:childTnLst>
                          </p:cTn>
                        </p:par>
                      </p:childTnLst>
                    </p:cTn>
                  </p:par>
                  <p:par>
                    <p:cTn id="14" fill="hold">
                      <p:stCondLst>
                        <p:cond delay="indefinite"/>
                      </p:stCondLst>
                      <p:childTnLst>
                        <p:par>
                          <p:cTn id="15" fill="hold">
                            <p:stCondLst>
                              <p:cond delay="0"/>
                            </p:stCondLst>
                            <p:childTnLst>
                              <p:par>
                                <p:cTn id="16" presetID="21" presetClass="entr" presetSubtype="1" fill="hold" grpId="0" nodeType="click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wheel(1)">
                                      <p:cBhvr>
                                        <p:cTn id="18"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1" grpId="0"/>
      <p:bldP spid="9" grpId="0" animBg="1"/>
      <p:bldP spid="10"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对象 6"/>
          <p:cNvGraphicFramePr>
            <a:graphicFrameLocks noChangeAspect="1"/>
          </p:cNvGraphicFramePr>
          <p:nvPr>
            <p:extLst>
              <p:ext uri="{D42A27DB-BD31-4B8C-83A1-F6EECF244321}">
                <p14:modId xmlns:p14="http://schemas.microsoft.com/office/powerpoint/2010/main" val="3881279788"/>
              </p:ext>
            </p:extLst>
          </p:nvPr>
        </p:nvGraphicFramePr>
        <p:xfrm>
          <a:off x="939800" y="3438463"/>
          <a:ext cx="7264400" cy="1371600"/>
        </p:xfrm>
        <a:graphic>
          <a:graphicData uri="http://schemas.openxmlformats.org/presentationml/2006/ole">
            <mc:AlternateContent xmlns:mc="http://schemas.openxmlformats.org/markup-compatibility/2006">
              <mc:Choice xmlns:v="urn:schemas-microsoft-com:vml" Requires="v">
                <p:oleObj spid="_x0000_s11277" name="CS ChemDraw Drawing" r:id="rId3" imgW="4087155" imgH="766222" progId="ChemDraw.Document.6.0">
                  <p:embed/>
                </p:oleObj>
              </mc:Choice>
              <mc:Fallback>
                <p:oleObj name="CS ChemDraw Drawing" r:id="rId3" imgW="4087155" imgH="766222" progId="ChemDraw.Document.6.0">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9800" y="3438463"/>
                        <a:ext cx="7264400" cy="1371600"/>
                      </a:xfrm>
                      <a:prstGeom prst="rect">
                        <a:avLst/>
                      </a:prstGeom>
                      <a:noFill/>
                    </p:spPr>
                  </p:pic>
                </p:oleObj>
              </mc:Fallback>
            </mc:AlternateContent>
          </a:graphicData>
        </a:graphic>
      </p:graphicFrame>
      <p:sp>
        <p:nvSpPr>
          <p:cNvPr id="2" name="文本占位符 1"/>
          <p:cNvSpPr>
            <a:spLocks noGrp="1"/>
          </p:cNvSpPr>
          <p:nvPr>
            <p:ph type="body" sz="quarter" idx="10"/>
          </p:nvPr>
        </p:nvSpPr>
        <p:spPr/>
        <p:txBody>
          <a:bodyPr/>
          <a:lstStyle/>
          <a:p>
            <a:r>
              <a:rPr kumimoji="1" lang="en-US" altLang="zh-CN" dirty="0"/>
              <a:t>1</a:t>
            </a:r>
            <a:endParaRPr kumimoji="1" lang="zh-CN" altLang="en-US" dirty="0"/>
          </a:p>
        </p:txBody>
      </p:sp>
      <p:sp>
        <p:nvSpPr>
          <p:cNvPr id="3" name="文本占位符 2"/>
          <p:cNvSpPr>
            <a:spLocks noGrp="1"/>
          </p:cNvSpPr>
          <p:nvPr>
            <p:ph type="body" sz="quarter" idx="12"/>
          </p:nvPr>
        </p:nvSpPr>
        <p:spPr>
          <a:xfrm>
            <a:off x="878563" y="213648"/>
            <a:ext cx="7037528" cy="464425"/>
          </a:xfrm>
        </p:spPr>
        <p:txBody>
          <a:bodyPr>
            <a:normAutofit/>
          </a:bodyPr>
          <a:lstStyle/>
          <a:p>
            <a:r>
              <a:rPr kumimoji="1" lang="zh-CN" altLang="en-US" dirty="0"/>
              <a:t>选题</a:t>
            </a:r>
            <a:r>
              <a:rPr kumimoji="1" lang="zh-CN" altLang="en-US" dirty="0" smtClean="0"/>
              <a:t>依据</a:t>
            </a:r>
            <a:r>
              <a:rPr kumimoji="1" lang="en-US" altLang="zh-CN" dirty="0" smtClean="0"/>
              <a:t>——</a:t>
            </a:r>
            <a:r>
              <a:rPr kumimoji="1" lang="en-US" altLang="zh-CN" dirty="0" err="1" smtClean="0"/>
              <a:t>Py</a:t>
            </a:r>
            <a:r>
              <a:rPr kumimoji="1" lang="en-US" altLang="zh-CN" dirty="0" smtClean="0"/>
              <a:t>-PEG-</a:t>
            </a:r>
            <a:r>
              <a:rPr kumimoji="1" lang="en-US" altLang="zh-CN" dirty="0" err="1" smtClean="0"/>
              <a:t>Py</a:t>
            </a:r>
            <a:r>
              <a:rPr kumimoji="1" lang="zh-CN" altLang="en-US" dirty="0"/>
              <a:t>的结构与性质</a:t>
            </a:r>
          </a:p>
        </p:txBody>
      </p:sp>
      <p:sp>
        <p:nvSpPr>
          <p:cNvPr id="6" name="文本框 5"/>
          <p:cNvSpPr txBox="1"/>
          <p:nvPr/>
        </p:nvSpPr>
        <p:spPr>
          <a:xfrm>
            <a:off x="1158824" y="1936145"/>
            <a:ext cx="6766560" cy="707886"/>
          </a:xfrm>
          <a:prstGeom prst="rect">
            <a:avLst/>
          </a:prstGeom>
          <a:noFill/>
        </p:spPr>
        <p:txBody>
          <a:bodyPr wrap="square" rtlCol="0">
            <a:spAutoFit/>
          </a:bodyPr>
          <a:lstStyle/>
          <a:p>
            <a:r>
              <a:rPr lang="zh-CN" altLang="en-US" sz="2000" dirty="0">
                <a:latin typeface="微软雅黑" panose="020B0503020204020204" pitchFamily="34" charset="-122"/>
                <a:ea typeface="微软雅黑" panose="020B0503020204020204" pitchFamily="34" charset="-122"/>
              </a:rPr>
              <a:t>本课题</a:t>
            </a:r>
            <a:r>
              <a:rPr lang="zh-CN" altLang="en-US" sz="2000" dirty="0" smtClean="0">
                <a:latin typeface="微软雅黑" panose="020B0503020204020204" pitchFamily="34" charset="-122"/>
                <a:ea typeface="微软雅黑" panose="020B0503020204020204" pitchFamily="34" charset="-122"/>
              </a:rPr>
              <a:t>所用的</a:t>
            </a:r>
            <a:r>
              <a:rPr lang="zh-CN" altLang="en-US" sz="2000" dirty="0" smtClean="0">
                <a:solidFill>
                  <a:srgbClr val="FF0000"/>
                </a:solidFill>
                <a:latin typeface="微软雅黑" panose="020B0503020204020204" pitchFamily="34" charset="-122"/>
                <a:ea typeface="微软雅黑" panose="020B0503020204020204" pitchFamily="34" charset="-122"/>
              </a:rPr>
              <a:t>参照物</a:t>
            </a:r>
            <a:r>
              <a:rPr lang="zh-CN" altLang="en-US" sz="2000" dirty="0" smtClean="0">
                <a:latin typeface="微软雅黑" panose="020B0503020204020204" pitchFamily="34" charset="-122"/>
                <a:ea typeface="微软雅黑" panose="020B0503020204020204" pitchFamily="34" charset="-122"/>
              </a:rPr>
              <a:t>胶束</a:t>
            </a:r>
            <a:r>
              <a:rPr lang="zh-CN" altLang="en-US" sz="2000" dirty="0">
                <a:latin typeface="微软雅黑" panose="020B0503020204020204" pitchFamily="34" charset="-122"/>
                <a:ea typeface="微软雅黑" panose="020B0503020204020204" pitchFamily="34" charset="-122"/>
              </a:rPr>
              <a:t>的单体即</a:t>
            </a:r>
            <a:r>
              <a:rPr lang="zh-CN" altLang="en-US" sz="2000" dirty="0" smtClean="0">
                <a:latin typeface="微软雅黑" panose="020B0503020204020204" pitchFamily="34" charset="-122"/>
                <a:ea typeface="微软雅黑" panose="020B0503020204020204" pitchFamily="34" charset="-122"/>
              </a:rPr>
              <a:t>为</a:t>
            </a:r>
            <a:r>
              <a:rPr lang="en-US" altLang="zh-CN" sz="2000" dirty="0" err="1" smtClean="0">
                <a:latin typeface="微软雅黑" panose="020B0503020204020204" pitchFamily="34" charset="-122"/>
                <a:ea typeface="微软雅黑" panose="020B0503020204020204" pitchFamily="34" charset="-122"/>
              </a:rPr>
              <a:t>Py</a:t>
            </a:r>
            <a:r>
              <a:rPr lang="en-US" altLang="zh-CN" sz="2000" dirty="0" smtClean="0">
                <a:latin typeface="微软雅黑" panose="020B0503020204020204" pitchFamily="34" charset="-122"/>
                <a:ea typeface="微软雅黑" panose="020B0503020204020204" pitchFamily="34" charset="-122"/>
              </a:rPr>
              <a:t>-PEG-</a:t>
            </a:r>
            <a:r>
              <a:rPr lang="en-US" altLang="zh-CN" sz="2000" dirty="0" err="1" smtClean="0">
                <a:latin typeface="微软雅黑" panose="020B0503020204020204" pitchFamily="34" charset="-122"/>
                <a:ea typeface="微软雅黑" panose="020B0503020204020204" pitchFamily="34" charset="-122"/>
              </a:rPr>
              <a:t>Py</a:t>
            </a:r>
            <a:r>
              <a:rPr lang="zh-CN" altLang="en-US" sz="2000" dirty="0" smtClean="0">
                <a:latin typeface="微软雅黑" panose="020B0503020204020204" pitchFamily="34" charset="-122"/>
                <a:ea typeface="微软雅黑" panose="020B0503020204020204" pitchFamily="34" charset="-122"/>
              </a:rPr>
              <a:t>，其</a:t>
            </a:r>
            <a:r>
              <a:rPr lang="zh-CN" altLang="en-US" sz="2000" dirty="0">
                <a:latin typeface="微软雅黑" panose="020B0503020204020204" pitchFamily="34" charset="-122"/>
                <a:ea typeface="微软雅黑" panose="020B0503020204020204" pitchFamily="34" charset="-122"/>
              </a:rPr>
              <a:t>结构如下：</a:t>
            </a:r>
          </a:p>
        </p:txBody>
      </p:sp>
      <p:sp>
        <p:nvSpPr>
          <p:cNvPr id="9" name="椭圆 8"/>
          <p:cNvSpPr/>
          <p:nvPr/>
        </p:nvSpPr>
        <p:spPr>
          <a:xfrm rot="3367245">
            <a:off x="928316" y="2840627"/>
            <a:ext cx="1672563" cy="2567273"/>
          </a:xfrm>
          <a:prstGeom prst="ellipse">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Rectangle 2"/>
          <p:cNvSpPr>
            <a:spLocks noChangeArrowheads="1"/>
          </p:cNvSpPr>
          <p:nvPr/>
        </p:nvSpPr>
        <p:spPr bwMode="auto">
          <a:xfrm>
            <a:off x="909041" y="2660193"/>
            <a:ext cx="1128338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30337476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heel(1)">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t>1</a:t>
            </a:r>
            <a:endParaRPr kumimoji="1" lang="zh-CN" altLang="en-US" dirty="0"/>
          </a:p>
        </p:txBody>
      </p:sp>
      <p:sp>
        <p:nvSpPr>
          <p:cNvPr id="3" name="文本占位符 2"/>
          <p:cNvSpPr>
            <a:spLocks noGrp="1"/>
          </p:cNvSpPr>
          <p:nvPr>
            <p:ph type="body" sz="quarter" idx="12"/>
          </p:nvPr>
        </p:nvSpPr>
        <p:spPr>
          <a:xfrm>
            <a:off x="878563" y="213648"/>
            <a:ext cx="5966374" cy="464425"/>
          </a:xfrm>
        </p:spPr>
        <p:txBody>
          <a:bodyPr>
            <a:normAutofit/>
          </a:bodyPr>
          <a:lstStyle/>
          <a:p>
            <a:r>
              <a:rPr kumimoji="1" lang="zh-CN" altLang="en-US" dirty="0"/>
              <a:t>选题</a:t>
            </a:r>
            <a:r>
              <a:rPr kumimoji="1" lang="zh-CN" altLang="en-US" dirty="0" smtClean="0"/>
              <a:t>依据</a:t>
            </a:r>
            <a:r>
              <a:rPr kumimoji="1" lang="en-US" altLang="zh-CN" dirty="0" smtClean="0"/>
              <a:t>——</a:t>
            </a:r>
            <a:r>
              <a:rPr kumimoji="1" lang="zh-CN" altLang="en-US" dirty="0" smtClean="0"/>
              <a:t>芘的自组装</a:t>
            </a:r>
            <a:endParaRPr kumimoji="1" lang="zh-CN" altLang="en-US" dirty="0"/>
          </a:p>
        </p:txBody>
      </p:sp>
      <p:sp>
        <p:nvSpPr>
          <p:cNvPr id="261" name="文本框 260"/>
          <p:cNvSpPr txBox="1"/>
          <p:nvPr/>
        </p:nvSpPr>
        <p:spPr>
          <a:xfrm>
            <a:off x="909041" y="1101696"/>
            <a:ext cx="7325917" cy="961289"/>
          </a:xfrm>
          <a:prstGeom prst="rect">
            <a:avLst/>
          </a:prstGeom>
          <a:noFill/>
        </p:spPr>
        <p:txBody>
          <a:bodyPr wrap="square" rtlCol="0">
            <a:spAutoFit/>
          </a:bodyPr>
          <a:lstStyle/>
          <a:p>
            <a:pPr indent="457200" defTabSz="609585">
              <a:lnSpc>
                <a:spcPct val="150000"/>
              </a:lnSpc>
              <a:spcBef>
                <a:spcPts val="1000"/>
              </a:spcBef>
            </a:pPr>
            <a:r>
              <a:rPr lang="zh-CN" altLang="en-US" sz="2000" dirty="0">
                <a:latin typeface="微软雅黑" panose="020B0503020204020204" pitchFamily="34" charset="-122"/>
                <a:ea typeface="微软雅黑" panose="020B0503020204020204" pitchFamily="34" charset="-122"/>
              </a:rPr>
              <a:t>分子自组装是在近期的药物载体，纳米颗粒，高分子材料等领域出现的一个新的研究</a:t>
            </a:r>
            <a:r>
              <a:rPr lang="zh-CN" altLang="en-US" sz="2000" dirty="0" smtClean="0">
                <a:latin typeface="微软雅黑" panose="020B0503020204020204" pitchFamily="34" charset="-122"/>
                <a:ea typeface="微软雅黑" panose="020B0503020204020204" pitchFamily="34" charset="-122"/>
              </a:rPr>
              <a:t>方向。</a:t>
            </a:r>
            <a:endParaRPr lang="zh-CN" altLang="en-US" sz="2000" dirty="0">
              <a:latin typeface="微软雅黑" panose="020B0503020204020204" pitchFamily="34" charset="-122"/>
              <a:ea typeface="微软雅黑" panose="020B0503020204020204" pitchFamily="34" charset="-122"/>
            </a:endParaRPr>
          </a:p>
        </p:txBody>
      </p:sp>
      <p:graphicFrame>
        <p:nvGraphicFramePr>
          <p:cNvPr id="4" name="对象 3"/>
          <p:cNvGraphicFramePr>
            <a:graphicFrameLocks noChangeAspect="1"/>
          </p:cNvGraphicFramePr>
          <p:nvPr>
            <p:extLst>
              <p:ext uri="{D42A27DB-BD31-4B8C-83A1-F6EECF244321}">
                <p14:modId xmlns:p14="http://schemas.microsoft.com/office/powerpoint/2010/main" val="72974019"/>
              </p:ext>
            </p:extLst>
          </p:nvPr>
        </p:nvGraphicFramePr>
        <p:xfrm>
          <a:off x="1421731" y="2251477"/>
          <a:ext cx="6300538" cy="4423643"/>
        </p:xfrm>
        <a:graphic>
          <a:graphicData uri="http://schemas.openxmlformats.org/presentationml/2006/ole">
            <mc:AlternateContent xmlns:mc="http://schemas.openxmlformats.org/markup-compatibility/2006">
              <mc:Choice xmlns:v="urn:schemas-microsoft-com:vml" Requires="v">
                <p:oleObj spid="_x0000_s9231" name="CS ChemDraw Drawing" r:id="rId3" imgW="6107873" imgH="4288194" progId="ChemDraw.Document.6.0">
                  <p:embed/>
                </p:oleObj>
              </mc:Choice>
              <mc:Fallback>
                <p:oleObj name="CS ChemDraw Drawing" r:id="rId3" imgW="6107873" imgH="4288194" progId="ChemDraw.Document.6.0">
                  <p:embed/>
                  <p:pic>
                    <p:nvPicPr>
                      <p:cNvPr id="0" name=""/>
                      <p:cNvPicPr/>
                      <p:nvPr/>
                    </p:nvPicPr>
                    <p:blipFill>
                      <a:blip r:embed="rId4"/>
                      <a:stretch>
                        <a:fillRect/>
                      </a:stretch>
                    </p:blipFill>
                    <p:spPr>
                      <a:xfrm>
                        <a:off x="1421731" y="2251477"/>
                        <a:ext cx="6300538" cy="4423643"/>
                      </a:xfrm>
                      <a:prstGeom prst="rect">
                        <a:avLst/>
                      </a:prstGeom>
                    </p:spPr>
                  </p:pic>
                </p:oleObj>
              </mc:Fallback>
            </mc:AlternateContent>
          </a:graphicData>
        </a:graphic>
      </p:graphicFrame>
    </p:spTree>
    <p:extLst>
      <p:ext uri="{BB962C8B-B14F-4D97-AF65-F5344CB8AC3E}">
        <p14:creationId xmlns:p14="http://schemas.microsoft.com/office/powerpoint/2010/main" val="35651346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61">
                                            <p:txEl>
                                              <p:pRg st="0" end="0"/>
                                            </p:txEl>
                                          </p:spTgt>
                                        </p:tgtEl>
                                        <p:attrNameLst>
                                          <p:attrName>style.visibility</p:attrName>
                                        </p:attrNameLst>
                                      </p:cBhvr>
                                      <p:to>
                                        <p:strVal val="visible"/>
                                      </p:to>
                                    </p:set>
                                    <p:animEffect transition="in" filter="fade">
                                      <p:cBhvr>
                                        <p:cTn id="7" dur="500"/>
                                        <p:tgtEl>
                                          <p:spTgt spid="26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t>1</a:t>
            </a:r>
            <a:endParaRPr kumimoji="1" lang="zh-CN" altLang="en-US" dirty="0"/>
          </a:p>
        </p:txBody>
      </p:sp>
      <p:sp>
        <p:nvSpPr>
          <p:cNvPr id="3" name="文本占位符 2"/>
          <p:cNvSpPr>
            <a:spLocks noGrp="1"/>
          </p:cNvSpPr>
          <p:nvPr>
            <p:ph type="body" sz="quarter" idx="12"/>
          </p:nvPr>
        </p:nvSpPr>
        <p:spPr>
          <a:xfrm>
            <a:off x="878563" y="213648"/>
            <a:ext cx="5966374" cy="464425"/>
          </a:xfrm>
        </p:spPr>
        <p:txBody>
          <a:bodyPr>
            <a:normAutofit/>
          </a:bodyPr>
          <a:lstStyle/>
          <a:p>
            <a:r>
              <a:rPr kumimoji="1" lang="zh-CN" altLang="en-US" dirty="0"/>
              <a:t>选题</a:t>
            </a:r>
            <a:r>
              <a:rPr kumimoji="1" lang="zh-CN" altLang="en-US" dirty="0" smtClean="0"/>
              <a:t>依据</a:t>
            </a:r>
            <a:r>
              <a:rPr kumimoji="1" lang="en-US" altLang="zh-CN" dirty="0" smtClean="0"/>
              <a:t>——</a:t>
            </a:r>
            <a:r>
              <a:rPr kumimoji="1" lang="zh-CN" altLang="en-US" dirty="0" smtClean="0"/>
              <a:t>芘的自组装</a:t>
            </a:r>
            <a:endParaRPr kumimoji="1" lang="zh-CN" altLang="en-US" dirty="0"/>
          </a:p>
        </p:txBody>
      </p:sp>
      <p:sp>
        <p:nvSpPr>
          <p:cNvPr id="261" name="文本框 260"/>
          <p:cNvSpPr txBox="1"/>
          <p:nvPr/>
        </p:nvSpPr>
        <p:spPr>
          <a:xfrm>
            <a:off x="970502" y="3730900"/>
            <a:ext cx="7202996" cy="1938992"/>
          </a:xfrm>
          <a:prstGeom prst="rect">
            <a:avLst/>
          </a:prstGeom>
          <a:noFill/>
        </p:spPr>
        <p:txBody>
          <a:bodyPr wrap="square" rtlCol="0">
            <a:spAutoFit/>
          </a:bodyPr>
          <a:lstStyle/>
          <a:p>
            <a:pPr indent="457200" defTabSz="609585">
              <a:lnSpc>
                <a:spcPct val="150000"/>
              </a:lnSpc>
              <a:spcBef>
                <a:spcPts val="1000"/>
              </a:spcBef>
            </a:pPr>
            <a:r>
              <a:rPr lang="zh-CN" altLang="en-US" sz="2000" dirty="0">
                <a:latin typeface="微软雅黑" panose="020B0503020204020204" pitchFamily="34" charset="-122"/>
                <a:ea typeface="微软雅黑" panose="020B0503020204020204" pitchFamily="34" charset="-122"/>
              </a:rPr>
              <a:t>而本实验研究的物质中具有同样大</a:t>
            </a:r>
            <a:r>
              <a:rPr lang="en-US" altLang="zh-CN" sz="2000" dirty="0">
                <a:latin typeface="微软雅黑" panose="020B0503020204020204" pitchFamily="34" charset="-122"/>
                <a:ea typeface="微软雅黑" panose="020B0503020204020204" pitchFamily="34" charset="-122"/>
              </a:rPr>
              <a:t>π</a:t>
            </a:r>
            <a:r>
              <a:rPr lang="zh-CN" altLang="en-US" sz="2000" dirty="0">
                <a:latin typeface="微软雅黑" panose="020B0503020204020204" pitchFamily="34" charset="-122"/>
                <a:ea typeface="微软雅黑" panose="020B0503020204020204" pitchFamily="34" charset="-122"/>
              </a:rPr>
              <a:t>键的芘的部分，游离的芘在溶液中的自组装的方式主要是</a:t>
            </a:r>
            <a:r>
              <a:rPr lang="zh-CN" altLang="en-US" sz="2000" dirty="0">
                <a:solidFill>
                  <a:srgbClr val="FF0000"/>
                </a:solidFill>
                <a:latin typeface="微软雅黑" panose="020B0503020204020204" pitchFamily="34" charset="-122"/>
                <a:ea typeface="微软雅黑" panose="020B0503020204020204" pitchFamily="34" charset="-122"/>
              </a:rPr>
              <a:t>偏移</a:t>
            </a:r>
            <a:r>
              <a:rPr lang="zh-CN" altLang="en-US" sz="2000" dirty="0" smtClean="0">
                <a:solidFill>
                  <a:srgbClr val="FF0000"/>
                </a:solidFill>
                <a:latin typeface="微软雅黑" panose="020B0503020204020204" pitchFamily="34" charset="-122"/>
                <a:ea typeface="微软雅黑" panose="020B0503020204020204" pitchFamily="34" charset="-122"/>
              </a:rPr>
              <a:t>堆积</a:t>
            </a:r>
            <a:r>
              <a:rPr lang="zh-CN" altLang="en-US" sz="2000" dirty="0" smtClean="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这种堆积方式会导致大</a:t>
            </a:r>
            <a:r>
              <a:rPr lang="en-US" altLang="zh-CN" sz="2000" dirty="0">
                <a:latin typeface="微软雅黑" panose="020B0503020204020204" pitchFamily="34" charset="-122"/>
                <a:ea typeface="微软雅黑" panose="020B0503020204020204" pitchFamily="34" charset="-122"/>
              </a:rPr>
              <a:t>π</a:t>
            </a:r>
            <a:r>
              <a:rPr lang="zh-CN" altLang="en-US" sz="2000" dirty="0">
                <a:latin typeface="微软雅黑" panose="020B0503020204020204" pitchFamily="34" charset="-122"/>
                <a:ea typeface="微软雅黑" panose="020B0503020204020204" pitchFamily="34" charset="-122"/>
              </a:rPr>
              <a:t>键的离域范围增加，使物质的发射荧光波长变长。这是我们在本实验中检测苯的</a:t>
            </a:r>
            <a:r>
              <a:rPr lang="zh-CN" altLang="en-US" sz="2000" dirty="0" smtClean="0">
                <a:latin typeface="微软雅黑" panose="020B0503020204020204" pitchFamily="34" charset="-122"/>
                <a:ea typeface="微软雅黑" panose="020B0503020204020204" pitchFamily="34" charset="-122"/>
              </a:rPr>
              <a:t>自组装的依据。</a:t>
            </a:r>
            <a:endParaRPr lang="zh-CN" altLang="en-US" sz="2000" dirty="0">
              <a:latin typeface="微软雅黑" panose="020B0503020204020204" pitchFamily="34" charset="-122"/>
              <a:ea typeface="微软雅黑" panose="020B0503020204020204" pitchFamily="34" charset="-122"/>
            </a:endParaRPr>
          </a:p>
        </p:txBody>
      </p:sp>
      <p:graphicFrame>
        <p:nvGraphicFramePr>
          <p:cNvPr id="5" name="对象 4"/>
          <p:cNvGraphicFramePr>
            <a:graphicFrameLocks noChangeAspect="1"/>
          </p:cNvGraphicFramePr>
          <p:nvPr>
            <p:extLst>
              <p:ext uri="{D42A27DB-BD31-4B8C-83A1-F6EECF244321}">
                <p14:modId xmlns:p14="http://schemas.microsoft.com/office/powerpoint/2010/main" val="2376898662"/>
              </p:ext>
            </p:extLst>
          </p:nvPr>
        </p:nvGraphicFramePr>
        <p:xfrm>
          <a:off x="2698863" y="1467995"/>
          <a:ext cx="3746274" cy="1472982"/>
        </p:xfrm>
        <a:graphic>
          <a:graphicData uri="http://schemas.openxmlformats.org/presentationml/2006/ole">
            <mc:AlternateContent xmlns:mc="http://schemas.openxmlformats.org/markup-compatibility/2006">
              <mc:Choice xmlns:v="urn:schemas-microsoft-com:vml" Requires="v">
                <p:oleObj spid="_x0000_s10254" name="CS ChemDraw Drawing" r:id="rId3" imgW="2934586" imgH="1154901" progId="ChemDraw.Document.6.0">
                  <p:embed/>
                </p:oleObj>
              </mc:Choice>
              <mc:Fallback>
                <p:oleObj name="CS ChemDraw Drawing" r:id="rId3" imgW="2934586" imgH="1154901" progId="ChemDraw.Document.6.0">
                  <p:embed/>
                  <p:pic>
                    <p:nvPicPr>
                      <p:cNvPr id="0" name=""/>
                      <p:cNvPicPr/>
                      <p:nvPr/>
                    </p:nvPicPr>
                    <p:blipFill>
                      <a:blip r:embed="rId4"/>
                      <a:stretch>
                        <a:fillRect/>
                      </a:stretch>
                    </p:blipFill>
                    <p:spPr>
                      <a:xfrm>
                        <a:off x="2698863" y="1467995"/>
                        <a:ext cx="3746274" cy="1472982"/>
                      </a:xfrm>
                      <a:prstGeom prst="rect">
                        <a:avLst/>
                      </a:prstGeom>
                    </p:spPr>
                  </p:pic>
                </p:oleObj>
              </mc:Fallback>
            </mc:AlternateContent>
          </a:graphicData>
        </a:graphic>
      </p:graphicFrame>
    </p:spTree>
    <p:extLst>
      <p:ext uri="{BB962C8B-B14F-4D97-AF65-F5344CB8AC3E}">
        <p14:creationId xmlns:p14="http://schemas.microsoft.com/office/powerpoint/2010/main" val="919383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61">
                                            <p:txEl>
                                              <p:pRg st="0" end="0"/>
                                            </p:txEl>
                                          </p:spTgt>
                                        </p:tgtEl>
                                        <p:attrNameLst>
                                          <p:attrName>style.visibility</p:attrName>
                                        </p:attrNameLst>
                                      </p:cBhvr>
                                      <p:to>
                                        <p:strVal val="visible"/>
                                      </p:to>
                                    </p:set>
                                    <p:animEffect transition="in" filter="fade">
                                      <p:cBhvr>
                                        <p:cTn id="7" dur="500"/>
                                        <p:tgtEl>
                                          <p:spTgt spid="26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t>1</a:t>
            </a:r>
            <a:endParaRPr kumimoji="1" lang="zh-CN" altLang="en-US" dirty="0"/>
          </a:p>
        </p:txBody>
      </p:sp>
      <p:sp>
        <p:nvSpPr>
          <p:cNvPr id="3" name="文本占位符 2"/>
          <p:cNvSpPr>
            <a:spLocks noGrp="1"/>
          </p:cNvSpPr>
          <p:nvPr>
            <p:ph type="body" sz="quarter" idx="12"/>
          </p:nvPr>
        </p:nvSpPr>
        <p:spPr>
          <a:xfrm>
            <a:off x="878563" y="213648"/>
            <a:ext cx="4018751" cy="464425"/>
          </a:xfrm>
        </p:spPr>
        <p:txBody>
          <a:bodyPr>
            <a:normAutofit/>
          </a:bodyPr>
          <a:lstStyle/>
          <a:p>
            <a:r>
              <a:rPr kumimoji="1" lang="zh-CN" altLang="en-US" dirty="0"/>
              <a:t>选题</a:t>
            </a:r>
            <a:r>
              <a:rPr kumimoji="1" lang="zh-CN" altLang="en-US" dirty="0" smtClean="0"/>
              <a:t>依据</a:t>
            </a:r>
            <a:r>
              <a:rPr kumimoji="1" lang="en-US" altLang="zh-CN" dirty="0" smtClean="0"/>
              <a:t>——</a:t>
            </a:r>
            <a:r>
              <a:rPr kumimoji="1" lang="zh-CN" altLang="en-US" dirty="0" smtClean="0"/>
              <a:t>光</a:t>
            </a:r>
            <a:r>
              <a:rPr kumimoji="1" lang="zh-CN" altLang="en-US" dirty="0"/>
              <a:t>动治疗</a:t>
            </a:r>
          </a:p>
        </p:txBody>
      </p:sp>
      <p:sp>
        <p:nvSpPr>
          <p:cNvPr id="261" name="文本框 260"/>
          <p:cNvSpPr txBox="1"/>
          <p:nvPr/>
        </p:nvSpPr>
        <p:spPr>
          <a:xfrm>
            <a:off x="909041" y="1241221"/>
            <a:ext cx="7325917" cy="4375557"/>
          </a:xfrm>
          <a:prstGeom prst="rect">
            <a:avLst/>
          </a:prstGeom>
          <a:noFill/>
        </p:spPr>
        <p:txBody>
          <a:bodyPr wrap="square" rtlCol="0">
            <a:spAutoFit/>
          </a:bodyPr>
          <a:lstStyle/>
          <a:p>
            <a:pPr indent="457200" defTabSz="609585">
              <a:lnSpc>
                <a:spcPct val="150000"/>
              </a:lnSpc>
              <a:spcBef>
                <a:spcPts val="1000"/>
              </a:spcBef>
            </a:pPr>
            <a:r>
              <a:rPr lang="zh-CN" altLang="en-US" sz="2000" b="1" dirty="0">
                <a:latin typeface="微软雅黑" panose="020B0503020204020204" pitchFamily="34" charset="-122"/>
                <a:ea typeface="微软雅黑" panose="020B0503020204020204" pitchFamily="34" charset="-122"/>
              </a:rPr>
              <a:t>光动治疗</a:t>
            </a:r>
            <a:r>
              <a:rPr lang="zh-CN" altLang="en-US" sz="2000" dirty="0">
                <a:latin typeface="微软雅黑" panose="020B0503020204020204" pitchFamily="34" charset="-122"/>
                <a:ea typeface="微软雅黑" panose="020B0503020204020204" pitchFamily="34" charset="-122"/>
              </a:rPr>
              <a:t>，也称光动力疗法（</a:t>
            </a:r>
            <a:r>
              <a:rPr lang="en-US" altLang="zh-CN" sz="2000" dirty="0">
                <a:latin typeface="微软雅黑" panose="020B0503020204020204" pitchFamily="34" charset="-122"/>
                <a:ea typeface="微软雅黑" panose="020B0503020204020204" pitchFamily="34" charset="-122"/>
              </a:rPr>
              <a:t>Photodynamic therapy</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PDT</a:t>
            </a:r>
            <a:r>
              <a:rPr lang="zh-CN" altLang="en-US" sz="2000" dirty="0">
                <a:latin typeface="微软雅黑" panose="020B0503020204020204" pitchFamily="34" charset="-122"/>
                <a:ea typeface="微软雅黑" panose="020B0503020204020204" pitchFamily="34" charset="-122"/>
              </a:rPr>
              <a:t>），具有一段悠久的治疗历史，在公元</a:t>
            </a:r>
            <a:r>
              <a:rPr lang="en-US" altLang="zh-CN" sz="2000" dirty="0">
                <a:latin typeface="微软雅黑" panose="020B0503020204020204" pitchFamily="34" charset="-122"/>
                <a:ea typeface="微软雅黑" panose="020B0503020204020204" pitchFamily="34" charset="-122"/>
              </a:rPr>
              <a:t>400</a:t>
            </a:r>
            <a:r>
              <a:rPr lang="zh-CN" altLang="en-US" sz="2000" dirty="0">
                <a:latin typeface="微软雅黑" panose="020B0503020204020204" pitchFamily="34" charset="-122"/>
                <a:ea typeface="微软雅黑" panose="020B0503020204020204" pitchFamily="34" charset="-122"/>
              </a:rPr>
              <a:t>年前，古埃及就通过光动力疗法，来治疗</a:t>
            </a:r>
            <a:r>
              <a:rPr lang="zh-CN" altLang="en-US" sz="2000" dirty="0" smtClean="0">
                <a:latin typeface="微软雅黑" panose="020B0503020204020204" pitchFamily="34" charset="-122"/>
                <a:ea typeface="微软雅黑" panose="020B0503020204020204" pitchFamily="34" charset="-122"/>
              </a:rPr>
              <a:t>皮肤病。</a:t>
            </a:r>
            <a:r>
              <a:rPr lang="zh-CN" altLang="en-US" sz="2000" dirty="0">
                <a:latin typeface="微软雅黑" panose="020B0503020204020204" pitchFamily="34" charset="-122"/>
                <a:ea typeface="微软雅黑" panose="020B0503020204020204" pitchFamily="34" charset="-122"/>
              </a:rPr>
              <a:t>其原理为通过向具有光敏性的化学物质照射一定波长的光线，该物质就会与环境中的氧分子发生电子转移，生成对细胞具有杀伤作用的活性氧。这样，通过对特定组织照射特定波长的光线，就可以特异地杀灭该环境中的细胞。光动治疗</a:t>
            </a:r>
            <a:r>
              <a:rPr lang="zh-CN" altLang="en-US" sz="2000" dirty="0" smtClean="0">
                <a:latin typeface="微软雅黑" panose="020B0503020204020204" pitchFamily="34" charset="-122"/>
                <a:ea typeface="微软雅黑" panose="020B0503020204020204" pitchFamily="34" charset="-122"/>
              </a:rPr>
              <a:t>由三个部分组成</a:t>
            </a:r>
            <a:r>
              <a:rPr lang="zh-CN" altLang="en-US" sz="2000" dirty="0">
                <a:latin typeface="微软雅黑" panose="020B0503020204020204" pitchFamily="34" charset="-122"/>
                <a:ea typeface="微软雅黑" panose="020B0503020204020204" pitchFamily="34" charset="-122"/>
              </a:rPr>
              <a:t>：</a:t>
            </a:r>
            <a:r>
              <a:rPr lang="zh-CN" altLang="en-US" sz="2000" dirty="0">
                <a:solidFill>
                  <a:srgbClr val="FF0000"/>
                </a:solidFill>
                <a:latin typeface="微软雅黑" panose="020B0503020204020204" pitchFamily="34" charset="-122"/>
                <a:ea typeface="微软雅黑" panose="020B0503020204020204" pitchFamily="34" charset="-122"/>
              </a:rPr>
              <a:t>光敏剂</a:t>
            </a:r>
            <a:r>
              <a:rPr lang="zh-CN" altLang="en-US" sz="2000" dirty="0">
                <a:latin typeface="微软雅黑" panose="020B0503020204020204" pitchFamily="34" charset="-122"/>
                <a:ea typeface="微软雅黑" panose="020B0503020204020204" pitchFamily="34" charset="-122"/>
              </a:rPr>
              <a:t>、激发光、分子</a:t>
            </a:r>
            <a:r>
              <a:rPr lang="zh-CN" altLang="en-US" sz="2000" dirty="0" smtClean="0">
                <a:latin typeface="微软雅黑" panose="020B0503020204020204" pitchFamily="34" charset="-122"/>
                <a:ea typeface="微软雅黑" panose="020B0503020204020204" pitchFamily="34" charset="-122"/>
              </a:rPr>
              <a:t>氧。</a:t>
            </a:r>
            <a:endParaRPr lang="en-US" altLang="zh-CN" sz="2000" dirty="0" smtClean="0">
              <a:latin typeface="微软雅黑" panose="020B0503020204020204" pitchFamily="34" charset="-122"/>
              <a:ea typeface="微软雅黑" panose="020B0503020204020204" pitchFamily="34" charset="-122"/>
            </a:endParaRPr>
          </a:p>
          <a:p>
            <a:pPr indent="457200" defTabSz="609585">
              <a:lnSpc>
                <a:spcPct val="150000"/>
              </a:lnSpc>
              <a:spcBef>
                <a:spcPts val="1000"/>
              </a:spcBef>
            </a:pPr>
            <a:r>
              <a:rPr lang="zh-CN" altLang="en-US" sz="2000" dirty="0">
                <a:latin typeface="微软雅黑" panose="020B0503020204020204" pitchFamily="34" charset="-122"/>
                <a:ea typeface="微软雅黑" panose="020B0503020204020204" pitchFamily="34" charset="-122"/>
              </a:rPr>
              <a:t>本</a:t>
            </a:r>
            <a:r>
              <a:rPr lang="zh-CN" altLang="en-US" sz="2000" dirty="0" smtClean="0">
                <a:latin typeface="微软雅黑" panose="020B0503020204020204" pitchFamily="34" charset="-122"/>
                <a:ea typeface="微软雅黑" panose="020B0503020204020204" pitchFamily="34" charset="-122"/>
              </a:rPr>
              <a:t>实验中研究的单体在一定条件分解后释放出的</a:t>
            </a:r>
            <a:r>
              <a:rPr lang="zh-CN" altLang="en-US" sz="2000" dirty="0">
                <a:latin typeface="微软雅黑" panose="020B0503020204020204" pitchFamily="34" charset="-122"/>
                <a:ea typeface="微软雅黑" panose="020B0503020204020204" pitchFamily="34" charset="-122"/>
              </a:rPr>
              <a:t>游离</a:t>
            </a:r>
            <a:r>
              <a:rPr lang="zh-CN" altLang="en-US" sz="2000" dirty="0" smtClean="0">
                <a:latin typeface="微软雅黑" panose="020B0503020204020204" pitchFamily="34" charset="-122"/>
                <a:ea typeface="微软雅黑" panose="020B0503020204020204" pitchFamily="34" charset="-122"/>
              </a:rPr>
              <a:t>芘经过重组装后可成为光动治疗</a:t>
            </a:r>
            <a:r>
              <a:rPr lang="zh-CN" altLang="en-US" sz="2000" dirty="0">
                <a:latin typeface="微软雅黑" panose="020B0503020204020204" pitchFamily="34" charset="-122"/>
                <a:ea typeface="微软雅黑" panose="020B0503020204020204" pitchFamily="34" charset="-122"/>
              </a:rPr>
              <a:t>中的</a:t>
            </a:r>
            <a:r>
              <a:rPr lang="zh-CN" altLang="en-US" sz="2000" dirty="0" smtClean="0">
                <a:latin typeface="微软雅黑" panose="020B0503020204020204" pitchFamily="34" charset="-122"/>
                <a:ea typeface="微软雅黑" panose="020B0503020204020204" pitchFamily="34" charset="-122"/>
              </a:rPr>
              <a:t>光敏剂。</a:t>
            </a:r>
            <a:endParaRPr lang="zh-CN" altLang="en-US" sz="20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882021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61">
                                            <p:txEl>
                                              <p:pRg st="0" end="0"/>
                                            </p:txEl>
                                          </p:spTgt>
                                        </p:tgtEl>
                                        <p:attrNameLst>
                                          <p:attrName>style.visibility</p:attrName>
                                        </p:attrNameLst>
                                      </p:cBhvr>
                                      <p:to>
                                        <p:strVal val="visible"/>
                                      </p:to>
                                    </p:set>
                                    <p:animEffect transition="in" filter="fade">
                                      <p:cBhvr>
                                        <p:cTn id="7" dur="500"/>
                                        <p:tgtEl>
                                          <p:spTgt spid="261">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61">
                                            <p:txEl>
                                              <p:pRg st="1" end="1"/>
                                            </p:txEl>
                                          </p:spTgt>
                                        </p:tgtEl>
                                        <p:attrNameLst>
                                          <p:attrName>style.visibility</p:attrName>
                                        </p:attrNameLst>
                                      </p:cBhvr>
                                      <p:to>
                                        <p:strVal val="visible"/>
                                      </p:to>
                                    </p:set>
                                    <p:animEffect transition="in" filter="fade">
                                      <p:cBhvr>
                                        <p:cTn id="11" dur="500"/>
                                        <p:tgtEl>
                                          <p:spTgt spid="261">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t>1</a:t>
            </a:r>
            <a:endParaRPr kumimoji="1" lang="zh-CN" altLang="en-US" dirty="0"/>
          </a:p>
        </p:txBody>
      </p:sp>
      <p:sp>
        <p:nvSpPr>
          <p:cNvPr id="3" name="文本占位符 2"/>
          <p:cNvSpPr>
            <a:spLocks noGrp="1"/>
          </p:cNvSpPr>
          <p:nvPr>
            <p:ph type="body" sz="quarter" idx="12"/>
          </p:nvPr>
        </p:nvSpPr>
        <p:spPr>
          <a:xfrm>
            <a:off x="878563" y="213648"/>
            <a:ext cx="4018751" cy="464425"/>
          </a:xfrm>
        </p:spPr>
        <p:txBody>
          <a:bodyPr>
            <a:normAutofit/>
          </a:bodyPr>
          <a:lstStyle/>
          <a:p>
            <a:r>
              <a:rPr kumimoji="1" lang="zh-CN" altLang="en-US" dirty="0"/>
              <a:t>选题</a:t>
            </a:r>
            <a:r>
              <a:rPr kumimoji="1" lang="zh-CN" altLang="en-US" dirty="0" smtClean="0"/>
              <a:t>依据</a:t>
            </a:r>
            <a:r>
              <a:rPr kumimoji="1" lang="en-US" altLang="zh-CN" dirty="0" smtClean="0"/>
              <a:t>——</a:t>
            </a:r>
            <a:r>
              <a:rPr kumimoji="1" lang="zh-CN" altLang="en-US" dirty="0" smtClean="0"/>
              <a:t>研究</a:t>
            </a:r>
            <a:r>
              <a:rPr kumimoji="1" lang="zh-CN" altLang="en-US" dirty="0"/>
              <a:t>内容</a:t>
            </a:r>
          </a:p>
        </p:txBody>
      </p:sp>
      <p:sp>
        <p:nvSpPr>
          <p:cNvPr id="261" name="文本框 260"/>
          <p:cNvSpPr txBox="1"/>
          <p:nvPr/>
        </p:nvSpPr>
        <p:spPr>
          <a:xfrm>
            <a:off x="1013544" y="2331263"/>
            <a:ext cx="7325917" cy="2195473"/>
          </a:xfrm>
          <a:prstGeom prst="rect">
            <a:avLst/>
          </a:prstGeom>
          <a:noFill/>
        </p:spPr>
        <p:txBody>
          <a:bodyPr wrap="square" rtlCol="0">
            <a:spAutoFit/>
          </a:bodyPr>
          <a:lstStyle/>
          <a:p>
            <a:pPr marL="342900" indent="-342900" defTabSz="609585">
              <a:lnSpc>
                <a:spcPct val="150000"/>
              </a:lnSpc>
              <a:spcBef>
                <a:spcPts val="1000"/>
              </a:spcBef>
              <a:buFont typeface="Arial" panose="020B0604020202020204" pitchFamily="34" charset="0"/>
              <a:buChar char="•"/>
            </a:pPr>
            <a:r>
              <a:rPr lang="en-US" altLang="zh-CN" sz="2000" dirty="0" err="1">
                <a:latin typeface="微软雅黑" panose="020B0503020204020204" pitchFamily="34" charset="-122"/>
                <a:ea typeface="微软雅黑" panose="020B0503020204020204" pitchFamily="34" charset="-122"/>
              </a:rPr>
              <a:t>Py</a:t>
            </a:r>
            <a:r>
              <a:rPr lang="en-US" altLang="zh-CN" sz="2000" dirty="0">
                <a:latin typeface="微软雅黑" panose="020B0503020204020204" pitchFamily="34" charset="-122"/>
                <a:ea typeface="微软雅黑" panose="020B0503020204020204" pitchFamily="34" charset="-122"/>
              </a:rPr>
              <a:t>-</a:t>
            </a:r>
            <a:r>
              <a:rPr lang="en-US" altLang="zh-CN" sz="2000" dirty="0" err="1">
                <a:latin typeface="微软雅黑" panose="020B0503020204020204" pitchFamily="34" charset="-122"/>
                <a:ea typeface="微软雅黑" panose="020B0503020204020204" pitchFamily="34" charset="-122"/>
              </a:rPr>
              <a:t>ss</a:t>
            </a:r>
            <a:r>
              <a:rPr lang="en-US" altLang="zh-CN" sz="2000" dirty="0">
                <a:latin typeface="微软雅黑" panose="020B0503020204020204" pitchFamily="34" charset="-122"/>
                <a:ea typeface="微软雅黑" panose="020B0503020204020204" pitchFamily="34" charset="-122"/>
              </a:rPr>
              <a:t>-PEG-</a:t>
            </a:r>
            <a:r>
              <a:rPr lang="en-US" altLang="zh-CN" sz="2000" dirty="0" err="1">
                <a:latin typeface="微软雅黑" panose="020B0503020204020204" pitchFamily="34" charset="-122"/>
                <a:ea typeface="微软雅黑" panose="020B0503020204020204" pitchFamily="34" charset="-122"/>
              </a:rPr>
              <a:t>ss</a:t>
            </a:r>
            <a:r>
              <a:rPr lang="en-US" altLang="zh-CN" sz="2000" dirty="0">
                <a:latin typeface="微软雅黑" panose="020B0503020204020204" pitchFamily="34" charset="-122"/>
                <a:ea typeface="微软雅黑" panose="020B0503020204020204" pitchFamily="34" charset="-122"/>
              </a:rPr>
              <a:t>-</a:t>
            </a:r>
            <a:r>
              <a:rPr lang="en-US" altLang="zh-CN" sz="2000" dirty="0" err="1">
                <a:latin typeface="微软雅黑" panose="020B0503020204020204" pitchFamily="34" charset="-122"/>
                <a:ea typeface="微软雅黑" panose="020B0503020204020204" pitchFamily="34" charset="-122"/>
              </a:rPr>
              <a:t>Py</a:t>
            </a:r>
            <a:r>
              <a:rPr lang="zh-CN" altLang="en-US" sz="2000" dirty="0">
                <a:latin typeface="微软雅黑" panose="020B0503020204020204" pitchFamily="34" charset="-122"/>
                <a:ea typeface="微软雅黑" panose="020B0503020204020204" pitchFamily="34" charset="-122"/>
              </a:rPr>
              <a:t>与</a:t>
            </a:r>
            <a:r>
              <a:rPr lang="en-US" altLang="zh-CN" sz="2000" dirty="0" err="1">
                <a:latin typeface="微软雅黑" panose="020B0503020204020204" pitchFamily="34" charset="-122"/>
                <a:ea typeface="微软雅黑" panose="020B0503020204020204" pitchFamily="34" charset="-122"/>
              </a:rPr>
              <a:t>Py</a:t>
            </a:r>
            <a:r>
              <a:rPr lang="en-US" altLang="zh-CN" sz="2000" dirty="0">
                <a:latin typeface="微软雅黑" panose="020B0503020204020204" pitchFamily="34" charset="-122"/>
                <a:ea typeface="微软雅黑" panose="020B0503020204020204" pitchFamily="34" charset="-122"/>
              </a:rPr>
              <a:t>-PEG-</a:t>
            </a:r>
            <a:r>
              <a:rPr lang="en-US" altLang="zh-CN" sz="2000" dirty="0" err="1">
                <a:latin typeface="微软雅黑" panose="020B0503020204020204" pitchFamily="34" charset="-122"/>
                <a:ea typeface="微软雅黑" panose="020B0503020204020204" pitchFamily="34" charset="-122"/>
              </a:rPr>
              <a:t>Py</a:t>
            </a:r>
            <a:r>
              <a:rPr lang="zh-CN" altLang="en-US" sz="2000" dirty="0">
                <a:latin typeface="微软雅黑" panose="020B0503020204020204" pitchFamily="34" charset="-122"/>
                <a:ea typeface="微软雅黑" panose="020B0503020204020204" pitchFamily="34" charset="-122"/>
              </a:rPr>
              <a:t>的合成与</a:t>
            </a:r>
            <a:r>
              <a:rPr lang="zh-CN" altLang="en-US" sz="2000" dirty="0" smtClean="0">
                <a:latin typeface="微软雅黑" panose="020B0503020204020204" pitchFamily="34" charset="-122"/>
                <a:ea typeface="微软雅黑" panose="020B0503020204020204" pitchFamily="34" charset="-122"/>
              </a:rPr>
              <a:t>表征</a:t>
            </a:r>
            <a:endParaRPr lang="en-US" altLang="zh-CN" sz="2000" dirty="0" smtClean="0">
              <a:latin typeface="微软雅黑" panose="020B0503020204020204" pitchFamily="34" charset="-122"/>
              <a:ea typeface="微软雅黑" panose="020B0503020204020204" pitchFamily="34" charset="-122"/>
            </a:endParaRPr>
          </a:p>
          <a:p>
            <a:pPr marL="342900" indent="-342900" defTabSz="609585">
              <a:lnSpc>
                <a:spcPct val="150000"/>
              </a:lnSpc>
              <a:spcBef>
                <a:spcPts val="1000"/>
              </a:spcBef>
              <a:buFont typeface="Arial" panose="020B0604020202020204" pitchFamily="34" charset="0"/>
              <a:buChar char="•"/>
            </a:pPr>
            <a:r>
              <a:rPr lang="en-US" altLang="zh-CN" sz="2000" dirty="0" err="1">
                <a:latin typeface="微软雅黑" panose="020B0503020204020204" pitchFamily="34" charset="-122"/>
                <a:ea typeface="微软雅黑" panose="020B0503020204020204" pitchFamily="34" charset="-122"/>
              </a:rPr>
              <a:t>Py</a:t>
            </a:r>
            <a:r>
              <a:rPr lang="en-US" altLang="zh-CN" sz="2000" dirty="0">
                <a:latin typeface="微软雅黑" panose="020B0503020204020204" pitchFamily="34" charset="-122"/>
                <a:ea typeface="微软雅黑" panose="020B0503020204020204" pitchFamily="34" charset="-122"/>
              </a:rPr>
              <a:t>-</a:t>
            </a:r>
            <a:r>
              <a:rPr lang="en-US" altLang="zh-CN" sz="2000" dirty="0" err="1">
                <a:latin typeface="微软雅黑" panose="020B0503020204020204" pitchFamily="34" charset="-122"/>
                <a:ea typeface="微软雅黑" panose="020B0503020204020204" pitchFamily="34" charset="-122"/>
              </a:rPr>
              <a:t>ss</a:t>
            </a:r>
            <a:r>
              <a:rPr lang="en-US" altLang="zh-CN" sz="2000" dirty="0">
                <a:latin typeface="微软雅黑" panose="020B0503020204020204" pitchFamily="34" charset="-122"/>
                <a:ea typeface="微软雅黑" panose="020B0503020204020204" pitchFamily="34" charset="-122"/>
              </a:rPr>
              <a:t>-PEG-</a:t>
            </a:r>
            <a:r>
              <a:rPr lang="en-US" altLang="zh-CN" sz="2000" dirty="0" err="1">
                <a:latin typeface="微软雅黑" panose="020B0503020204020204" pitchFamily="34" charset="-122"/>
                <a:ea typeface="微软雅黑" panose="020B0503020204020204" pitchFamily="34" charset="-122"/>
              </a:rPr>
              <a:t>ss</a:t>
            </a:r>
            <a:r>
              <a:rPr lang="en-US" altLang="zh-CN" sz="2000" dirty="0">
                <a:latin typeface="微软雅黑" panose="020B0503020204020204" pitchFamily="34" charset="-122"/>
                <a:ea typeface="微软雅黑" panose="020B0503020204020204" pitchFamily="34" charset="-122"/>
              </a:rPr>
              <a:t>-</a:t>
            </a:r>
            <a:r>
              <a:rPr lang="en-US" altLang="zh-CN" sz="2000" dirty="0" err="1">
                <a:latin typeface="微软雅黑" panose="020B0503020204020204" pitchFamily="34" charset="-122"/>
                <a:ea typeface="微软雅黑" panose="020B0503020204020204" pitchFamily="34" charset="-122"/>
              </a:rPr>
              <a:t>Py</a:t>
            </a:r>
            <a:r>
              <a:rPr lang="zh-CN" altLang="en-US" sz="2000" dirty="0">
                <a:latin typeface="微软雅黑" panose="020B0503020204020204" pitchFamily="34" charset="-122"/>
                <a:ea typeface="微软雅黑" panose="020B0503020204020204" pitchFamily="34" charset="-122"/>
              </a:rPr>
              <a:t>与</a:t>
            </a:r>
            <a:r>
              <a:rPr lang="en-US" altLang="zh-CN" sz="2000" dirty="0" err="1">
                <a:latin typeface="微软雅黑" panose="020B0503020204020204" pitchFamily="34" charset="-122"/>
                <a:ea typeface="微软雅黑" panose="020B0503020204020204" pitchFamily="34" charset="-122"/>
              </a:rPr>
              <a:t>Py</a:t>
            </a:r>
            <a:r>
              <a:rPr lang="en-US" altLang="zh-CN" sz="2000" dirty="0">
                <a:latin typeface="微软雅黑" panose="020B0503020204020204" pitchFamily="34" charset="-122"/>
                <a:ea typeface="微软雅黑" panose="020B0503020204020204" pitchFamily="34" charset="-122"/>
              </a:rPr>
              <a:t>-PEG-</a:t>
            </a:r>
            <a:r>
              <a:rPr lang="en-US" altLang="zh-CN" sz="2000" dirty="0" err="1">
                <a:latin typeface="微软雅黑" panose="020B0503020204020204" pitchFamily="34" charset="-122"/>
                <a:ea typeface="微软雅黑" panose="020B0503020204020204" pitchFamily="34" charset="-122"/>
              </a:rPr>
              <a:t>Py</a:t>
            </a:r>
            <a:r>
              <a:rPr lang="zh-CN" altLang="en-US" sz="2000" dirty="0">
                <a:latin typeface="微软雅黑" panose="020B0503020204020204" pitchFamily="34" charset="-122"/>
                <a:ea typeface="微软雅黑" panose="020B0503020204020204" pitchFamily="34" charset="-122"/>
              </a:rPr>
              <a:t>的体外的聚集行为</a:t>
            </a:r>
            <a:r>
              <a:rPr lang="zh-CN" altLang="en-US" sz="2000" dirty="0" smtClean="0">
                <a:latin typeface="微软雅黑" panose="020B0503020204020204" pitchFamily="34" charset="-122"/>
                <a:ea typeface="微软雅黑" panose="020B0503020204020204" pitchFamily="34" charset="-122"/>
              </a:rPr>
              <a:t>研究</a:t>
            </a:r>
            <a:endParaRPr lang="en-US" altLang="zh-CN" sz="2000" dirty="0" smtClean="0">
              <a:latin typeface="微软雅黑" panose="020B0503020204020204" pitchFamily="34" charset="-122"/>
              <a:ea typeface="微软雅黑" panose="020B0503020204020204" pitchFamily="34" charset="-122"/>
            </a:endParaRPr>
          </a:p>
          <a:p>
            <a:pPr marL="342900" indent="-342900" defTabSz="609585">
              <a:lnSpc>
                <a:spcPct val="150000"/>
              </a:lnSpc>
              <a:spcBef>
                <a:spcPts val="1000"/>
              </a:spcBef>
              <a:buFont typeface="Arial" panose="020B0604020202020204" pitchFamily="34" charset="0"/>
              <a:buChar char="•"/>
            </a:pPr>
            <a:r>
              <a:rPr lang="en-US" altLang="zh-CN" sz="2000" dirty="0" err="1">
                <a:latin typeface="微软雅黑" panose="020B0503020204020204" pitchFamily="34" charset="-122"/>
                <a:ea typeface="微软雅黑" panose="020B0503020204020204" pitchFamily="34" charset="-122"/>
              </a:rPr>
              <a:t>Py</a:t>
            </a:r>
            <a:r>
              <a:rPr lang="en-US" altLang="zh-CN" sz="2000" dirty="0">
                <a:latin typeface="微软雅黑" panose="020B0503020204020204" pitchFamily="34" charset="-122"/>
                <a:ea typeface="微软雅黑" panose="020B0503020204020204" pitchFamily="34" charset="-122"/>
              </a:rPr>
              <a:t>-</a:t>
            </a:r>
            <a:r>
              <a:rPr lang="en-US" altLang="zh-CN" sz="2000" dirty="0" err="1">
                <a:latin typeface="微软雅黑" panose="020B0503020204020204" pitchFamily="34" charset="-122"/>
                <a:ea typeface="微软雅黑" panose="020B0503020204020204" pitchFamily="34" charset="-122"/>
              </a:rPr>
              <a:t>ss</a:t>
            </a:r>
            <a:r>
              <a:rPr lang="en-US" altLang="zh-CN" sz="2000" dirty="0">
                <a:latin typeface="微软雅黑" panose="020B0503020204020204" pitchFamily="34" charset="-122"/>
                <a:ea typeface="微软雅黑" panose="020B0503020204020204" pitchFamily="34" charset="-122"/>
              </a:rPr>
              <a:t>-PEG-</a:t>
            </a:r>
            <a:r>
              <a:rPr lang="en-US" altLang="zh-CN" sz="2000" dirty="0" err="1">
                <a:latin typeface="微软雅黑" panose="020B0503020204020204" pitchFamily="34" charset="-122"/>
                <a:ea typeface="微软雅黑" panose="020B0503020204020204" pitchFamily="34" charset="-122"/>
              </a:rPr>
              <a:t>ss</a:t>
            </a:r>
            <a:r>
              <a:rPr lang="en-US" altLang="zh-CN" sz="2000" dirty="0">
                <a:latin typeface="微软雅黑" panose="020B0503020204020204" pitchFamily="34" charset="-122"/>
                <a:ea typeface="微软雅黑" panose="020B0503020204020204" pitchFamily="34" charset="-122"/>
              </a:rPr>
              <a:t>-</a:t>
            </a:r>
            <a:r>
              <a:rPr lang="en-US" altLang="zh-CN" sz="2000" dirty="0" err="1">
                <a:latin typeface="微软雅黑" panose="020B0503020204020204" pitchFamily="34" charset="-122"/>
                <a:ea typeface="微软雅黑" panose="020B0503020204020204" pitchFamily="34" charset="-122"/>
              </a:rPr>
              <a:t>Py</a:t>
            </a:r>
            <a:r>
              <a:rPr lang="zh-CN" altLang="en-US" sz="2000" dirty="0">
                <a:latin typeface="微软雅黑" panose="020B0503020204020204" pitchFamily="34" charset="-122"/>
                <a:ea typeface="微软雅黑" panose="020B0503020204020204" pitchFamily="34" charset="-122"/>
              </a:rPr>
              <a:t>与</a:t>
            </a:r>
            <a:r>
              <a:rPr lang="en-US" altLang="zh-CN" sz="2000" dirty="0" err="1">
                <a:latin typeface="微软雅黑" panose="020B0503020204020204" pitchFamily="34" charset="-122"/>
                <a:ea typeface="微软雅黑" panose="020B0503020204020204" pitchFamily="34" charset="-122"/>
              </a:rPr>
              <a:t>Py</a:t>
            </a:r>
            <a:r>
              <a:rPr lang="en-US" altLang="zh-CN" sz="2000" dirty="0">
                <a:latin typeface="微软雅黑" panose="020B0503020204020204" pitchFamily="34" charset="-122"/>
                <a:ea typeface="微软雅黑" panose="020B0503020204020204" pitchFamily="34" charset="-122"/>
              </a:rPr>
              <a:t>-PEG-</a:t>
            </a:r>
            <a:r>
              <a:rPr lang="en-US" altLang="zh-CN" sz="2000" dirty="0" err="1">
                <a:latin typeface="微软雅黑" panose="020B0503020204020204" pitchFamily="34" charset="-122"/>
                <a:ea typeface="微软雅黑" panose="020B0503020204020204" pitchFamily="34" charset="-122"/>
              </a:rPr>
              <a:t>Py</a:t>
            </a:r>
            <a:r>
              <a:rPr lang="zh-CN" altLang="en-US" sz="2000" dirty="0">
                <a:latin typeface="微软雅黑" panose="020B0503020204020204" pitchFamily="34" charset="-122"/>
                <a:ea typeface="微软雅黑" panose="020B0503020204020204" pitchFamily="34" charset="-122"/>
              </a:rPr>
              <a:t>的胶束的刺激响应</a:t>
            </a:r>
            <a:r>
              <a:rPr lang="zh-CN" altLang="en-US" sz="2000" dirty="0" smtClean="0">
                <a:latin typeface="微软雅黑" panose="020B0503020204020204" pitchFamily="34" charset="-122"/>
                <a:ea typeface="微软雅黑" panose="020B0503020204020204" pitchFamily="34" charset="-122"/>
              </a:rPr>
              <a:t>性及自组装测试</a:t>
            </a:r>
            <a:endParaRPr lang="en-US" altLang="zh-CN" sz="2000" dirty="0" smtClean="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829712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61">
                                            <p:txEl>
                                              <p:pRg st="0" end="0"/>
                                            </p:txEl>
                                          </p:spTgt>
                                        </p:tgtEl>
                                        <p:attrNameLst>
                                          <p:attrName>style.visibility</p:attrName>
                                        </p:attrNameLst>
                                      </p:cBhvr>
                                      <p:to>
                                        <p:strVal val="visible"/>
                                      </p:to>
                                    </p:set>
                                    <p:animEffect transition="in" filter="fade">
                                      <p:cBhvr>
                                        <p:cTn id="7" dur="500"/>
                                        <p:tgtEl>
                                          <p:spTgt spid="261">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61">
                                            <p:txEl>
                                              <p:pRg st="1" end="1"/>
                                            </p:txEl>
                                          </p:spTgt>
                                        </p:tgtEl>
                                        <p:attrNameLst>
                                          <p:attrName>style.visibility</p:attrName>
                                        </p:attrNameLst>
                                      </p:cBhvr>
                                      <p:to>
                                        <p:strVal val="visible"/>
                                      </p:to>
                                    </p:set>
                                    <p:animEffect transition="in" filter="fade">
                                      <p:cBhvr>
                                        <p:cTn id="11" dur="500"/>
                                        <p:tgtEl>
                                          <p:spTgt spid="261">
                                            <p:txEl>
                                              <p:pRg st="1" end="1"/>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61">
                                            <p:txEl>
                                              <p:pRg st="2" end="2"/>
                                            </p:txEl>
                                          </p:spTgt>
                                        </p:tgtEl>
                                        <p:attrNameLst>
                                          <p:attrName>style.visibility</p:attrName>
                                        </p:attrNameLst>
                                      </p:cBhvr>
                                      <p:to>
                                        <p:strVal val="visible"/>
                                      </p:to>
                                    </p:set>
                                    <p:animEffect transition="in" filter="fade">
                                      <p:cBhvr>
                                        <p:cTn id="15" dur="500"/>
                                        <p:tgtEl>
                                          <p:spTgt spid="26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p:txBody>
          <a:bodyPr>
            <a:normAutofit fontScale="92500"/>
          </a:bodyPr>
          <a:lstStyle/>
          <a:p>
            <a:r>
              <a:rPr kumimoji="1" lang="zh-CN" altLang="en-US" dirty="0" smtClean="0"/>
              <a:t>第二部分</a:t>
            </a:r>
            <a:endParaRPr kumimoji="1" lang="zh-CN" altLang="en-US" dirty="0"/>
          </a:p>
        </p:txBody>
      </p:sp>
      <p:sp>
        <p:nvSpPr>
          <p:cNvPr id="3" name="文本占位符 2"/>
          <p:cNvSpPr>
            <a:spLocks noGrp="1"/>
          </p:cNvSpPr>
          <p:nvPr>
            <p:ph type="body" sz="quarter" idx="13"/>
          </p:nvPr>
        </p:nvSpPr>
        <p:spPr/>
        <p:txBody>
          <a:bodyPr>
            <a:normAutofit fontScale="92500"/>
          </a:bodyPr>
          <a:lstStyle/>
          <a:p>
            <a:r>
              <a:rPr kumimoji="1" lang="zh-CN" altLang="en-US" dirty="0" smtClean="0"/>
              <a:t>实验内容</a:t>
            </a:r>
            <a:endParaRPr kumimoji="1" lang="zh-CN" altLang="en-US" dirty="0"/>
          </a:p>
        </p:txBody>
      </p:sp>
      <p:grpSp>
        <p:nvGrpSpPr>
          <p:cNvPr id="4" name="组合 22"/>
          <p:cNvGrpSpPr/>
          <p:nvPr/>
        </p:nvGrpSpPr>
        <p:grpSpPr>
          <a:xfrm>
            <a:off x="4174557" y="3477426"/>
            <a:ext cx="794889" cy="623974"/>
            <a:chOff x="3654425" y="5089525"/>
            <a:chExt cx="1860550" cy="1460500"/>
          </a:xfrm>
          <a:solidFill>
            <a:schemeClr val="accent2">
              <a:lumMod val="20000"/>
              <a:lumOff val="80000"/>
            </a:schemeClr>
          </a:solidFill>
        </p:grpSpPr>
        <p:sp>
          <p:nvSpPr>
            <p:cNvPr id="5" name="Freeform 12"/>
            <p:cNvSpPr>
              <a:spLocks noEditPoints="1"/>
            </p:cNvSpPr>
            <p:nvPr/>
          </p:nvSpPr>
          <p:spPr bwMode="auto">
            <a:xfrm>
              <a:off x="3654425" y="5089525"/>
              <a:ext cx="1860550" cy="1460500"/>
            </a:xfrm>
            <a:custGeom>
              <a:avLst/>
              <a:gdLst>
                <a:gd name="T0" fmla="*/ 2372 w 2506"/>
                <a:gd name="T1" fmla="*/ 1716 h 1970"/>
                <a:gd name="T2" fmla="*/ 2372 w 2506"/>
                <a:gd name="T3" fmla="*/ 1716 h 1970"/>
                <a:gd name="T4" fmla="*/ 1858 w 2506"/>
                <a:gd name="T5" fmla="*/ 1575 h 1970"/>
                <a:gd name="T6" fmla="*/ 1818 w 2506"/>
                <a:gd name="T7" fmla="*/ 1576 h 1970"/>
                <a:gd name="T8" fmla="*/ 1323 w 2506"/>
                <a:gd name="T9" fmla="*/ 1715 h 1970"/>
                <a:gd name="T10" fmla="*/ 1323 w 2506"/>
                <a:gd name="T11" fmla="*/ 308 h 1970"/>
                <a:gd name="T12" fmla="*/ 1847 w 2506"/>
                <a:gd name="T13" fmla="*/ 133 h 1970"/>
                <a:gd name="T14" fmla="*/ 2372 w 2506"/>
                <a:gd name="T15" fmla="*/ 310 h 1970"/>
                <a:gd name="T16" fmla="*/ 2372 w 2506"/>
                <a:gd name="T17" fmla="*/ 1716 h 1970"/>
                <a:gd name="T18" fmla="*/ 1182 w 2506"/>
                <a:gd name="T19" fmla="*/ 1715 h 1970"/>
                <a:gd name="T20" fmla="*/ 1182 w 2506"/>
                <a:gd name="T21" fmla="*/ 1715 h 1970"/>
                <a:gd name="T22" fmla="*/ 688 w 2506"/>
                <a:gd name="T23" fmla="*/ 1576 h 1970"/>
                <a:gd name="T24" fmla="*/ 647 w 2506"/>
                <a:gd name="T25" fmla="*/ 1575 h 1970"/>
                <a:gd name="T26" fmla="*/ 133 w 2506"/>
                <a:gd name="T27" fmla="*/ 1716 h 1970"/>
                <a:gd name="T28" fmla="*/ 133 w 2506"/>
                <a:gd name="T29" fmla="*/ 310 h 1970"/>
                <a:gd name="T30" fmla="*/ 659 w 2506"/>
                <a:gd name="T31" fmla="*/ 133 h 1970"/>
                <a:gd name="T32" fmla="*/ 1182 w 2506"/>
                <a:gd name="T33" fmla="*/ 308 h 1970"/>
                <a:gd name="T34" fmla="*/ 1182 w 2506"/>
                <a:gd name="T35" fmla="*/ 1715 h 1970"/>
                <a:gd name="T36" fmla="*/ 1849 w 2506"/>
                <a:gd name="T37" fmla="*/ 0 h 1970"/>
                <a:gd name="T38" fmla="*/ 1849 w 2506"/>
                <a:gd name="T39" fmla="*/ 0 h 1970"/>
                <a:gd name="T40" fmla="*/ 1823 w 2506"/>
                <a:gd name="T41" fmla="*/ 0 h 1970"/>
                <a:gd name="T42" fmla="*/ 1253 w 2506"/>
                <a:gd name="T43" fmla="*/ 184 h 1970"/>
                <a:gd name="T44" fmla="*/ 683 w 2506"/>
                <a:gd name="T45" fmla="*/ 0 h 1970"/>
                <a:gd name="T46" fmla="*/ 657 w 2506"/>
                <a:gd name="T47" fmla="*/ 0 h 1970"/>
                <a:gd name="T48" fmla="*/ 5 w 2506"/>
                <a:gd name="T49" fmla="*/ 267 h 1970"/>
                <a:gd name="T50" fmla="*/ 0 w 2506"/>
                <a:gd name="T51" fmla="*/ 279 h 1970"/>
                <a:gd name="T52" fmla="*/ 0 w 2506"/>
                <a:gd name="T53" fmla="*/ 1970 h 1970"/>
                <a:gd name="T54" fmla="*/ 107 w 2506"/>
                <a:gd name="T55" fmla="*/ 1889 h 1970"/>
                <a:gd name="T56" fmla="*/ 682 w 2506"/>
                <a:gd name="T57" fmla="*/ 1709 h 1970"/>
                <a:gd name="T58" fmla="*/ 1190 w 2506"/>
                <a:gd name="T59" fmla="*/ 1876 h 1970"/>
                <a:gd name="T60" fmla="*/ 1208 w 2506"/>
                <a:gd name="T61" fmla="*/ 1888 h 1970"/>
                <a:gd name="T62" fmla="*/ 1253 w 2506"/>
                <a:gd name="T63" fmla="*/ 1924 h 1970"/>
                <a:gd name="T64" fmla="*/ 1298 w 2506"/>
                <a:gd name="T65" fmla="*/ 1888 h 1970"/>
                <a:gd name="T66" fmla="*/ 1316 w 2506"/>
                <a:gd name="T67" fmla="*/ 1876 h 1970"/>
                <a:gd name="T68" fmla="*/ 1824 w 2506"/>
                <a:gd name="T69" fmla="*/ 1709 h 1970"/>
                <a:gd name="T70" fmla="*/ 2399 w 2506"/>
                <a:gd name="T71" fmla="*/ 1889 h 1970"/>
                <a:gd name="T72" fmla="*/ 2506 w 2506"/>
                <a:gd name="T73" fmla="*/ 1970 h 1970"/>
                <a:gd name="T74" fmla="*/ 2506 w 2506"/>
                <a:gd name="T75" fmla="*/ 279 h 1970"/>
                <a:gd name="T76" fmla="*/ 2501 w 2506"/>
                <a:gd name="T77" fmla="*/ 267 h 1970"/>
                <a:gd name="T78" fmla="*/ 1849 w 2506"/>
                <a:gd name="T79" fmla="*/ 0 h 1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06" h="1970">
                  <a:moveTo>
                    <a:pt x="2372" y="1716"/>
                  </a:moveTo>
                  <a:lnTo>
                    <a:pt x="2372" y="1716"/>
                  </a:lnTo>
                  <a:cubicBezTo>
                    <a:pt x="2261" y="1655"/>
                    <a:pt x="2075" y="1575"/>
                    <a:pt x="1858" y="1575"/>
                  </a:cubicBezTo>
                  <a:cubicBezTo>
                    <a:pt x="1845" y="1575"/>
                    <a:pt x="1831" y="1576"/>
                    <a:pt x="1818" y="1576"/>
                  </a:cubicBezTo>
                  <a:cubicBezTo>
                    <a:pt x="1599" y="1587"/>
                    <a:pt x="1427" y="1659"/>
                    <a:pt x="1323" y="1715"/>
                  </a:cubicBezTo>
                  <a:lnTo>
                    <a:pt x="1323" y="308"/>
                  </a:lnTo>
                  <a:cubicBezTo>
                    <a:pt x="1347" y="271"/>
                    <a:pt x="1462" y="127"/>
                    <a:pt x="1847" y="133"/>
                  </a:cubicBezTo>
                  <a:cubicBezTo>
                    <a:pt x="2229" y="140"/>
                    <a:pt x="2347" y="273"/>
                    <a:pt x="2372" y="310"/>
                  </a:cubicBezTo>
                  <a:lnTo>
                    <a:pt x="2372" y="1716"/>
                  </a:lnTo>
                  <a:close/>
                  <a:moveTo>
                    <a:pt x="1182" y="1715"/>
                  </a:moveTo>
                  <a:lnTo>
                    <a:pt x="1182" y="1715"/>
                  </a:lnTo>
                  <a:cubicBezTo>
                    <a:pt x="1079" y="1659"/>
                    <a:pt x="906" y="1587"/>
                    <a:pt x="688" y="1576"/>
                  </a:cubicBezTo>
                  <a:cubicBezTo>
                    <a:pt x="674" y="1576"/>
                    <a:pt x="661" y="1575"/>
                    <a:pt x="647" y="1575"/>
                  </a:cubicBezTo>
                  <a:cubicBezTo>
                    <a:pt x="431" y="1575"/>
                    <a:pt x="244" y="1655"/>
                    <a:pt x="133" y="1716"/>
                  </a:cubicBezTo>
                  <a:lnTo>
                    <a:pt x="133" y="310"/>
                  </a:lnTo>
                  <a:cubicBezTo>
                    <a:pt x="159" y="273"/>
                    <a:pt x="276" y="140"/>
                    <a:pt x="659" y="133"/>
                  </a:cubicBezTo>
                  <a:cubicBezTo>
                    <a:pt x="1044" y="127"/>
                    <a:pt x="1159" y="271"/>
                    <a:pt x="1182" y="308"/>
                  </a:cubicBezTo>
                  <a:lnTo>
                    <a:pt x="1182" y="1715"/>
                  </a:lnTo>
                  <a:close/>
                  <a:moveTo>
                    <a:pt x="1849" y="0"/>
                  </a:moveTo>
                  <a:lnTo>
                    <a:pt x="1849" y="0"/>
                  </a:lnTo>
                  <a:cubicBezTo>
                    <a:pt x="1840" y="0"/>
                    <a:pt x="1831" y="0"/>
                    <a:pt x="1823" y="0"/>
                  </a:cubicBezTo>
                  <a:cubicBezTo>
                    <a:pt x="1490" y="0"/>
                    <a:pt x="1328" y="105"/>
                    <a:pt x="1253" y="184"/>
                  </a:cubicBezTo>
                  <a:cubicBezTo>
                    <a:pt x="1178" y="105"/>
                    <a:pt x="1015" y="0"/>
                    <a:pt x="683" y="0"/>
                  </a:cubicBezTo>
                  <a:cubicBezTo>
                    <a:pt x="674" y="0"/>
                    <a:pt x="666" y="0"/>
                    <a:pt x="657" y="0"/>
                  </a:cubicBezTo>
                  <a:cubicBezTo>
                    <a:pt x="127" y="9"/>
                    <a:pt x="16" y="240"/>
                    <a:pt x="5" y="267"/>
                  </a:cubicBezTo>
                  <a:lnTo>
                    <a:pt x="0" y="279"/>
                  </a:lnTo>
                  <a:lnTo>
                    <a:pt x="0" y="1970"/>
                  </a:lnTo>
                  <a:lnTo>
                    <a:pt x="107" y="1889"/>
                  </a:lnTo>
                  <a:cubicBezTo>
                    <a:pt x="109" y="1887"/>
                    <a:pt x="369" y="1695"/>
                    <a:pt x="682" y="1709"/>
                  </a:cubicBezTo>
                  <a:cubicBezTo>
                    <a:pt x="943" y="1722"/>
                    <a:pt x="1133" y="1837"/>
                    <a:pt x="1190" y="1876"/>
                  </a:cubicBezTo>
                  <a:cubicBezTo>
                    <a:pt x="1201" y="1883"/>
                    <a:pt x="1207" y="1888"/>
                    <a:pt x="1208" y="1888"/>
                  </a:cubicBezTo>
                  <a:lnTo>
                    <a:pt x="1253" y="1924"/>
                  </a:lnTo>
                  <a:lnTo>
                    <a:pt x="1298" y="1888"/>
                  </a:lnTo>
                  <a:cubicBezTo>
                    <a:pt x="1298" y="1888"/>
                    <a:pt x="1304" y="1883"/>
                    <a:pt x="1316" y="1876"/>
                  </a:cubicBezTo>
                  <a:cubicBezTo>
                    <a:pt x="1373" y="1837"/>
                    <a:pt x="1563" y="1722"/>
                    <a:pt x="1824" y="1709"/>
                  </a:cubicBezTo>
                  <a:cubicBezTo>
                    <a:pt x="2135" y="1695"/>
                    <a:pt x="2396" y="1887"/>
                    <a:pt x="2399" y="1889"/>
                  </a:cubicBezTo>
                  <a:lnTo>
                    <a:pt x="2506" y="1970"/>
                  </a:lnTo>
                  <a:lnTo>
                    <a:pt x="2506" y="279"/>
                  </a:lnTo>
                  <a:lnTo>
                    <a:pt x="2501" y="267"/>
                  </a:lnTo>
                  <a:cubicBezTo>
                    <a:pt x="2490" y="240"/>
                    <a:pt x="2379" y="9"/>
                    <a:pt x="1849"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6" name="Freeform 13"/>
            <p:cNvSpPr>
              <a:spLocks/>
            </p:cNvSpPr>
            <p:nvPr/>
          </p:nvSpPr>
          <p:spPr bwMode="auto">
            <a:xfrm>
              <a:off x="3829050" y="5399088"/>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0 h 206"/>
                <a:gd name="T12" fmla="*/ 68 w 844"/>
                <a:gd name="T13" fmla="*/ 193 h 206"/>
                <a:gd name="T14" fmla="*/ 437 w 844"/>
                <a:gd name="T15" fmla="*/ 89 h 206"/>
                <a:gd name="T16" fmla="*/ 775 w 844"/>
                <a:gd name="T17" fmla="*/ 193 h 206"/>
                <a:gd name="T18" fmla="*/ 831 w 844"/>
                <a:gd name="T19" fmla="*/ 183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3"/>
                    <a:pt x="667" y="19"/>
                    <a:pt x="441" y="10"/>
                  </a:cubicBezTo>
                  <a:cubicBezTo>
                    <a:pt x="213" y="0"/>
                    <a:pt x="30" y="122"/>
                    <a:pt x="23" y="127"/>
                  </a:cubicBezTo>
                  <a:cubicBezTo>
                    <a:pt x="4" y="139"/>
                    <a:pt x="0" y="164"/>
                    <a:pt x="12" y="183"/>
                  </a:cubicBezTo>
                  <a:cubicBezTo>
                    <a:pt x="20" y="194"/>
                    <a:pt x="32" y="200"/>
                    <a:pt x="45" y="200"/>
                  </a:cubicBezTo>
                  <a:cubicBezTo>
                    <a:pt x="53" y="200"/>
                    <a:pt x="61" y="198"/>
                    <a:pt x="68" y="193"/>
                  </a:cubicBezTo>
                  <a:cubicBezTo>
                    <a:pt x="69" y="192"/>
                    <a:pt x="236" y="81"/>
                    <a:pt x="437" y="89"/>
                  </a:cubicBezTo>
                  <a:cubicBezTo>
                    <a:pt x="639" y="98"/>
                    <a:pt x="774" y="192"/>
                    <a:pt x="775" y="193"/>
                  </a:cubicBezTo>
                  <a:cubicBezTo>
                    <a:pt x="793" y="206"/>
                    <a:pt x="818" y="201"/>
                    <a:pt x="831" y="183"/>
                  </a:cubicBezTo>
                  <a:cubicBezTo>
                    <a:pt x="844" y="165"/>
                    <a:pt x="840" y="140"/>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7" name="Freeform 14"/>
            <p:cNvSpPr>
              <a:spLocks/>
            </p:cNvSpPr>
            <p:nvPr/>
          </p:nvSpPr>
          <p:spPr bwMode="auto">
            <a:xfrm>
              <a:off x="3829050" y="56784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4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3"/>
                    <a:pt x="23" y="128"/>
                  </a:cubicBezTo>
                  <a:cubicBezTo>
                    <a:pt x="4" y="140"/>
                    <a:pt x="0" y="165"/>
                    <a:pt x="12" y="183"/>
                  </a:cubicBezTo>
                  <a:cubicBezTo>
                    <a:pt x="20" y="195"/>
                    <a:pt x="32" y="201"/>
                    <a:pt x="45" y="201"/>
                  </a:cubicBezTo>
                  <a:cubicBezTo>
                    <a:pt x="53" y="201"/>
                    <a:pt x="61" y="199"/>
                    <a:pt x="68" y="194"/>
                  </a:cubicBezTo>
                  <a:cubicBezTo>
                    <a:pt x="69" y="193"/>
                    <a:pt x="236" y="82"/>
                    <a:pt x="437" y="90"/>
                  </a:cubicBezTo>
                  <a:cubicBezTo>
                    <a:pt x="639" y="99"/>
                    <a:pt x="774" y="193"/>
                    <a:pt x="775" y="194"/>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8" name="Freeform 15"/>
            <p:cNvSpPr>
              <a:spLocks/>
            </p:cNvSpPr>
            <p:nvPr/>
          </p:nvSpPr>
          <p:spPr bwMode="auto">
            <a:xfrm>
              <a:off x="3829050" y="5957888"/>
              <a:ext cx="627063" cy="153988"/>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8"/>
                    <a:pt x="68"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9" name="Freeform 16"/>
            <p:cNvSpPr>
              <a:spLocks/>
            </p:cNvSpPr>
            <p:nvPr/>
          </p:nvSpPr>
          <p:spPr bwMode="auto">
            <a:xfrm>
              <a:off x="4713288" y="5437188"/>
              <a:ext cx="627063" cy="152400"/>
            </a:xfrm>
            <a:custGeom>
              <a:avLst/>
              <a:gdLst>
                <a:gd name="T0" fmla="*/ 822 w 844"/>
                <a:gd name="T1" fmla="*/ 127 h 205"/>
                <a:gd name="T2" fmla="*/ 822 w 844"/>
                <a:gd name="T3" fmla="*/ 127 h 205"/>
                <a:gd name="T4" fmla="*/ 441 w 844"/>
                <a:gd name="T5" fmla="*/ 9 h 205"/>
                <a:gd name="T6" fmla="*/ 23 w 844"/>
                <a:gd name="T7" fmla="*/ 127 h 205"/>
                <a:gd name="T8" fmla="*/ 12 w 844"/>
                <a:gd name="T9" fmla="*/ 182 h 205"/>
                <a:gd name="T10" fmla="*/ 45 w 844"/>
                <a:gd name="T11" fmla="*/ 200 h 205"/>
                <a:gd name="T12" fmla="*/ 67 w 844"/>
                <a:gd name="T13" fmla="*/ 193 h 205"/>
                <a:gd name="T14" fmla="*/ 437 w 844"/>
                <a:gd name="T15" fmla="*/ 89 h 205"/>
                <a:gd name="T16" fmla="*/ 775 w 844"/>
                <a:gd name="T17" fmla="*/ 193 h 205"/>
                <a:gd name="T18" fmla="*/ 831 w 844"/>
                <a:gd name="T19" fmla="*/ 183 h 205"/>
                <a:gd name="T20" fmla="*/ 822 w 844"/>
                <a:gd name="T21" fmla="*/ 127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5">
                  <a:moveTo>
                    <a:pt x="822" y="127"/>
                  </a:moveTo>
                  <a:lnTo>
                    <a:pt x="822" y="127"/>
                  </a:lnTo>
                  <a:cubicBezTo>
                    <a:pt x="815" y="123"/>
                    <a:pt x="667" y="19"/>
                    <a:pt x="441" y="9"/>
                  </a:cubicBezTo>
                  <a:cubicBezTo>
                    <a:pt x="213" y="0"/>
                    <a:pt x="30" y="122"/>
                    <a:pt x="23" y="127"/>
                  </a:cubicBezTo>
                  <a:cubicBezTo>
                    <a:pt x="4" y="139"/>
                    <a:pt x="0" y="164"/>
                    <a:pt x="12" y="182"/>
                  </a:cubicBezTo>
                  <a:cubicBezTo>
                    <a:pt x="20" y="194"/>
                    <a:pt x="32" y="200"/>
                    <a:pt x="45" y="200"/>
                  </a:cubicBezTo>
                  <a:cubicBezTo>
                    <a:pt x="53" y="200"/>
                    <a:pt x="61" y="198"/>
                    <a:pt x="67" y="193"/>
                  </a:cubicBezTo>
                  <a:cubicBezTo>
                    <a:pt x="69" y="192"/>
                    <a:pt x="236" y="81"/>
                    <a:pt x="437" y="89"/>
                  </a:cubicBezTo>
                  <a:cubicBezTo>
                    <a:pt x="639" y="98"/>
                    <a:pt x="774" y="192"/>
                    <a:pt x="775" y="193"/>
                  </a:cubicBezTo>
                  <a:cubicBezTo>
                    <a:pt x="793" y="205"/>
                    <a:pt x="818" y="201"/>
                    <a:pt x="831" y="183"/>
                  </a:cubicBezTo>
                  <a:cubicBezTo>
                    <a:pt x="844" y="165"/>
                    <a:pt x="840" y="140"/>
                    <a:pt x="822" y="1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0" name="Freeform 17"/>
            <p:cNvSpPr>
              <a:spLocks/>
            </p:cNvSpPr>
            <p:nvPr/>
          </p:nvSpPr>
          <p:spPr bwMode="auto">
            <a:xfrm>
              <a:off x="4713288" y="57165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9"/>
                    <a:pt x="67"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1" name="Freeform 18"/>
            <p:cNvSpPr>
              <a:spLocks/>
            </p:cNvSpPr>
            <p:nvPr/>
          </p:nvSpPr>
          <p:spPr bwMode="auto">
            <a:xfrm>
              <a:off x="4713288" y="5997575"/>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7"/>
                  </a:cubicBezTo>
                  <a:cubicBezTo>
                    <a:pt x="4" y="140"/>
                    <a:pt x="0" y="165"/>
                    <a:pt x="12" y="183"/>
                  </a:cubicBezTo>
                  <a:cubicBezTo>
                    <a:pt x="20" y="194"/>
                    <a:pt x="32" y="201"/>
                    <a:pt x="45" y="201"/>
                  </a:cubicBezTo>
                  <a:cubicBezTo>
                    <a:pt x="53" y="201"/>
                    <a:pt x="61" y="198"/>
                    <a:pt x="67" y="194"/>
                  </a:cubicBezTo>
                  <a:cubicBezTo>
                    <a:pt x="69" y="193"/>
                    <a:pt x="236" y="82"/>
                    <a:pt x="437" y="90"/>
                  </a:cubicBezTo>
                  <a:cubicBezTo>
                    <a:pt x="639" y="98"/>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spTree>
    <p:extLst>
      <p:ext uri="{BB962C8B-B14F-4D97-AF65-F5344CB8AC3E}">
        <p14:creationId xmlns:p14="http://schemas.microsoft.com/office/powerpoint/2010/main" val="339548338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normAutofit fontScale="70000" lnSpcReduction="20000"/>
          </a:bodyPr>
          <a:lstStyle/>
          <a:p>
            <a:r>
              <a:rPr kumimoji="1" lang="zh-CN" altLang="en-US" dirty="0"/>
              <a:t>目录</a:t>
            </a:r>
          </a:p>
        </p:txBody>
      </p:sp>
      <p:sp>
        <p:nvSpPr>
          <p:cNvPr id="3" name="文本占位符 2"/>
          <p:cNvSpPr>
            <a:spLocks noGrp="1"/>
          </p:cNvSpPr>
          <p:nvPr>
            <p:ph type="body" sz="quarter" idx="11"/>
          </p:nvPr>
        </p:nvSpPr>
        <p:spPr/>
        <p:txBody>
          <a:bodyPr/>
          <a:lstStyle/>
          <a:p>
            <a:r>
              <a:rPr kumimoji="1" lang="en-US" altLang="zh-CN" dirty="0"/>
              <a:t>CONTENTS</a:t>
            </a:r>
            <a:endParaRPr kumimoji="1" lang="zh-CN" altLang="en-US" dirty="0"/>
          </a:p>
        </p:txBody>
      </p:sp>
      <p:sp>
        <p:nvSpPr>
          <p:cNvPr id="4" name="文本占位符 3"/>
          <p:cNvSpPr>
            <a:spLocks noGrp="1"/>
          </p:cNvSpPr>
          <p:nvPr>
            <p:ph type="body" sz="quarter" idx="12"/>
          </p:nvPr>
        </p:nvSpPr>
        <p:spPr/>
        <p:txBody>
          <a:bodyPr>
            <a:normAutofit fontScale="77500" lnSpcReduction="20000"/>
          </a:bodyPr>
          <a:lstStyle/>
          <a:p>
            <a:pPr lvl="0"/>
            <a:r>
              <a:rPr lang="zh-CN" altLang="en-US" kern="0" dirty="0">
                <a:solidFill>
                  <a:srgbClr val="676661"/>
                </a:solidFill>
                <a:latin typeface="微软雅黑" panose="020B0503020204020204" pitchFamily="34" charset="-122"/>
                <a:ea typeface="微软雅黑" panose="020B0503020204020204" pitchFamily="34" charset="-122"/>
              </a:rPr>
              <a:t>第一部分 </a:t>
            </a:r>
            <a:r>
              <a:rPr lang="en-US" altLang="zh-CN" dirty="0" smtClean="0">
                <a:solidFill>
                  <a:srgbClr val="676661"/>
                </a:solidFill>
              </a:rPr>
              <a:t>『</a:t>
            </a:r>
            <a:r>
              <a:rPr lang="zh-CN" altLang="en-US" kern="0" dirty="0">
                <a:solidFill>
                  <a:srgbClr val="676661"/>
                </a:solidFill>
                <a:latin typeface="微软雅黑" panose="020B0503020204020204" pitchFamily="34" charset="-122"/>
                <a:ea typeface="微软雅黑" panose="020B0503020204020204" pitchFamily="34" charset="-122"/>
              </a:rPr>
              <a:t>选题依据</a:t>
            </a:r>
            <a:r>
              <a:rPr lang="en-US" altLang="zh-CN" dirty="0" smtClean="0">
                <a:solidFill>
                  <a:srgbClr val="676661"/>
                </a:solidFill>
              </a:rPr>
              <a:t>』</a:t>
            </a:r>
            <a:endParaRPr lang="zh-CN" altLang="en-US" kern="0" dirty="0">
              <a:solidFill>
                <a:srgbClr val="676661"/>
              </a:solidFill>
              <a:latin typeface="微软雅黑" panose="020B0503020204020204" pitchFamily="34" charset="-122"/>
              <a:ea typeface="微软雅黑" panose="020B0503020204020204" pitchFamily="34" charset="-122"/>
            </a:endParaRPr>
          </a:p>
        </p:txBody>
      </p:sp>
      <p:sp>
        <p:nvSpPr>
          <p:cNvPr id="5" name="文本占位符 4"/>
          <p:cNvSpPr>
            <a:spLocks noGrp="1"/>
          </p:cNvSpPr>
          <p:nvPr>
            <p:ph type="body" sz="quarter" idx="13"/>
          </p:nvPr>
        </p:nvSpPr>
        <p:spPr/>
        <p:txBody>
          <a:bodyPr>
            <a:normAutofit fontScale="77500" lnSpcReduction="20000"/>
          </a:bodyPr>
          <a:lstStyle/>
          <a:p>
            <a:pPr lvl="0"/>
            <a:r>
              <a:rPr lang="zh-CN" altLang="en-US" kern="0" dirty="0">
                <a:solidFill>
                  <a:srgbClr val="676661"/>
                </a:solidFill>
                <a:latin typeface="微软雅黑" panose="020B0503020204020204" pitchFamily="34" charset="-122"/>
                <a:ea typeface="微软雅黑" panose="020B0503020204020204" pitchFamily="34" charset="-122"/>
              </a:rPr>
              <a:t>第二部分 </a:t>
            </a:r>
            <a:r>
              <a:rPr lang="en-US" altLang="zh-CN" dirty="0" smtClean="0">
                <a:solidFill>
                  <a:srgbClr val="676661"/>
                </a:solidFill>
              </a:rPr>
              <a:t>『</a:t>
            </a:r>
            <a:r>
              <a:rPr lang="zh-CN" altLang="en-US" kern="0" dirty="0" smtClean="0">
                <a:solidFill>
                  <a:srgbClr val="676661"/>
                </a:solidFill>
                <a:latin typeface="微软雅黑" panose="020B0503020204020204" pitchFamily="34" charset="-122"/>
                <a:ea typeface="微软雅黑" panose="020B0503020204020204" pitchFamily="34" charset="-122"/>
              </a:rPr>
              <a:t>实验内容</a:t>
            </a:r>
            <a:r>
              <a:rPr lang="en-US" altLang="zh-CN" dirty="0" smtClean="0">
                <a:solidFill>
                  <a:srgbClr val="676661"/>
                </a:solidFill>
              </a:rPr>
              <a:t>』</a:t>
            </a:r>
            <a:endParaRPr lang="zh-CN" altLang="en-US" kern="0" dirty="0">
              <a:solidFill>
                <a:srgbClr val="676661"/>
              </a:solidFill>
              <a:latin typeface="微软雅黑" panose="020B0503020204020204" pitchFamily="34" charset="-122"/>
              <a:ea typeface="微软雅黑" panose="020B0503020204020204" pitchFamily="34" charset="-122"/>
            </a:endParaRPr>
          </a:p>
        </p:txBody>
      </p:sp>
      <p:sp>
        <p:nvSpPr>
          <p:cNvPr id="6" name="文本占位符 5"/>
          <p:cNvSpPr>
            <a:spLocks noGrp="1"/>
          </p:cNvSpPr>
          <p:nvPr>
            <p:ph type="body" sz="quarter" idx="14"/>
          </p:nvPr>
        </p:nvSpPr>
        <p:spPr/>
        <p:txBody>
          <a:bodyPr>
            <a:normAutofit fontScale="85000" lnSpcReduction="10000"/>
          </a:bodyPr>
          <a:lstStyle/>
          <a:p>
            <a:pPr lvl="0"/>
            <a:r>
              <a:rPr lang="zh-CN" altLang="en-US" kern="0" dirty="0">
                <a:solidFill>
                  <a:srgbClr val="676661"/>
                </a:solidFill>
                <a:latin typeface="微软雅黑" panose="020B0503020204020204" pitchFamily="34" charset="-122"/>
                <a:ea typeface="微软雅黑" panose="020B0503020204020204" pitchFamily="34" charset="-122"/>
              </a:rPr>
              <a:t>第三部分 </a:t>
            </a:r>
            <a:r>
              <a:rPr lang="en-US" altLang="zh-CN" dirty="0" smtClean="0">
                <a:solidFill>
                  <a:srgbClr val="676661"/>
                </a:solidFill>
              </a:rPr>
              <a:t>『  </a:t>
            </a:r>
            <a:r>
              <a:rPr lang="zh-CN" altLang="en-US" kern="0" dirty="0" smtClean="0">
                <a:solidFill>
                  <a:srgbClr val="676661"/>
                </a:solidFill>
                <a:latin typeface="微软雅黑" panose="020B0503020204020204" pitchFamily="34" charset="-122"/>
                <a:ea typeface="微软雅黑" panose="020B0503020204020204" pitchFamily="34" charset="-122"/>
              </a:rPr>
              <a:t>结 论  </a:t>
            </a:r>
            <a:r>
              <a:rPr lang="en-US" altLang="zh-CN" dirty="0" smtClean="0">
                <a:solidFill>
                  <a:srgbClr val="676661"/>
                </a:solidFill>
              </a:rPr>
              <a:t>』</a:t>
            </a:r>
            <a:endParaRPr lang="zh-CN" altLang="en-US" kern="0" dirty="0">
              <a:solidFill>
                <a:srgbClr val="676661"/>
              </a:solidFill>
              <a:latin typeface="微软雅黑" panose="020B0503020204020204" pitchFamily="34" charset="-122"/>
              <a:ea typeface="微软雅黑" panose="020B0503020204020204" pitchFamily="34" charset="-122"/>
            </a:endParaRPr>
          </a:p>
        </p:txBody>
      </p:sp>
      <p:sp>
        <p:nvSpPr>
          <p:cNvPr id="7" name="文本占位符 6"/>
          <p:cNvSpPr>
            <a:spLocks noGrp="1"/>
          </p:cNvSpPr>
          <p:nvPr>
            <p:ph type="body" sz="quarter" idx="15"/>
          </p:nvPr>
        </p:nvSpPr>
        <p:spPr/>
        <p:txBody>
          <a:bodyPr>
            <a:normAutofit fontScale="77500" lnSpcReduction="20000"/>
          </a:bodyPr>
          <a:lstStyle/>
          <a:p>
            <a:pPr lvl="0"/>
            <a:r>
              <a:rPr lang="zh-CN" altLang="en-US" kern="0" dirty="0">
                <a:solidFill>
                  <a:srgbClr val="676661"/>
                </a:solidFill>
                <a:latin typeface="微软雅黑" panose="020B0503020204020204" pitchFamily="34" charset="-122"/>
                <a:ea typeface="微软雅黑" panose="020B0503020204020204" pitchFamily="34" charset="-122"/>
              </a:rPr>
              <a:t>第四部分 </a:t>
            </a:r>
            <a:r>
              <a:rPr lang="en-US" altLang="zh-CN" dirty="0" smtClean="0">
                <a:solidFill>
                  <a:srgbClr val="676661"/>
                </a:solidFill>
              </a:rPr>
              <a:t>『</a:t>
            </a:r>
            <a:r>
              <a:rPr lang="zh-CN" altLang="en-US" kern="0" dirty="0" smtClean="0">
                <a:solidFill>
                  <a:srgbClr val="676661"/>
                </a:solidFill>
                <a:latin typeface="微软雅黑" panose="020B0503020204020204" pitchFamily="34" charset="-122"/>
                <a:ea typeface="微软雅黑" panose="020B0503020204020204" pitchFamily="34" charset="-122"/>
              </a:rPr>
              <a:t>参考文献</a:t>
            </a:r>
            <a:r>
              <a:rPr lang="en-US" altLang="zh-CN" dirty="0" smtClean="0">
                <a:solidFill>
                  <a:srgbClr val="676661"/>
                </a:solidFill>
              </a:rPr>
              <a:t>』</a:t>
            </a:r>
            <a:endParaRPr lang="zh-CN" altLang="en-US" kern="0" dirty="0">
              <a:solidFill>
                <a:srgbClr val="676661"/>
              </a:solidFill>
              <a:latin typeface="微软雅黑" panose="020B0503020204020204" pitchFamily="34" charset="-122"/>
              <a:ea typeface="微软雅黑" panose="020B0503020204020204" pitchFamily="34" charset="-122"/>
            </a:endParaRPr>
          </a:p>
        </p:txBody>
      </p:sp>
      <p:sp>
        <p:nvSpPr>
          <p:cNvPr id="8" name="文本占位符 7"/>
          <p:cNvSpPr>
            <a:spLocks noGrp="1"/>
          </p:cNvSpPr>
          <p:nvPr>
            <p:ph type="body" sz="quarter" idx="16"/>
          </p:nvPr>
        </p:nvSpPr>
        <p:spPr/>
        <p:txBody>
          <a:bodyPr>
            <a:normAutofit fontScale="77500" lnSpcReduction="20000"/>
          </a:bodyPr>
          <a:lstStyle/>
          <a:p>
            <a:pPr lvl="0"/>
            <a:r>
              <a:rPr lang="zh-CN" altLang="en-US" kern="0" dirty="0">
                <a:solidFill>
                  <a:srgbClr val="676661"/>
                </a:solidFill>
                <a:latin typeface="微软雅黑" panose="020B0503020204020204" pitchFamily="34" charset="-122"/>
                <a:ea typeface="微软雅黑" panose="020B0503020204020204" pitchFamily="34" charset="-122"/>
              </a:rPr>
              <a:t>第五部分 </a:t>
            </a:r>
            <a:r>
              <a:rPr lang="en-US" altLang="zh-CN" dirty="0" smtClean="0">
                <a:solidFill>
                  <a:srgbClr val="676661"/>
                </a:solidFill>
              </a:rPr>
              <a:t>『</a:t>
            </a:r>
            <a:r>
              <a:rPr lang="zh-CN" altLang="en-US" kern="0" dirty="0" smtClean="0">
                <a:solidFill>
                  <a:srgbClr val="676661"/>
                </a:solidFill>
                <a:latin typeface="微软雅黑" panose="020B0503020204020204" pitchFamily="34" charset="-122"/>
                <a:ea typeface="微软雅黑" panose="020B0503020204020204" pitchFamily="34" charset="-122"/>
              </a:rPr>
              <a:t>致　　谢</a:t>
            </a:r>
            <a:r>
              <a:rPr lang="en-US" altLang="zh-CN" dirty="0" smtClean="0">
                <a:solidFill>
                  <a:srgbClr val="676661"/>
                </a:solidFill>
              </a:rPr>
              <a:t>』</a:t>
            </a:r>
            <a:endParaRPr lang="zh-CN" altLang="en-US" kern="0" dirty="0">
              <a:solidFill>
                <a:srgbClr val="676661"/>
              </a:solidFill>
              <a:latin typeface="微软雅黑" panose="020B0503020204020204" pitchFamily="34" charset="-122"/>
              <a:ea typeface="微软雅黑" panose="020B0503020204020204" pitchFamily="34" charset="-122"/>
            </a:endParaRPr>
          </a:p>
        </p:txBody>
      </p:sp>
      <p:sp>
        <p:nvSpPr>
          <p:cNvPr id="9" name="三角形 8"/>
          <p:cNvSpPr/>
          <p:nvPr/>
        </p:nvSpPr>
        <p:spPr>
          <a:xfrm rot="5400000">
            <a:off x="4550702" y="1107385"/>
            <a:ext cx="255592" cy="220338"/>
          </a:xfrm>
          <a:prstGeom prst="triangle">
            <a:avLst/>
          </a:prstGeom>
          <a:noFill/>
          <a:ln w="3810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三角形 9"/>
          <p:cNvSpPr/>
          <p:nvPr/>
        </p:nvSpPr>
        <p:spPr>
          <a:xfrm rot="5400000">
            <a:off x="4550702" y="5514346"/>
            <a:ext cx="255592" cy="220338"/>
          </a:xfrm>
          <a:prstGeom prst="triangle">
            <a:avLst/>
          </a:prstGeom>
          <a:noFill/>
          <a:ln w="3810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三角形 10"/>
          <p:cNvSpPr/>
          <p:nvPr/>
        </p:nvSpPr>
        <p:spPr>
          <a:xfrm rot="5400000">
            <a:off x="4550702" y="2209125"/>
            <a:ext cx="255592" cy="220338"/>
          </a:xfrm>
          <a:prstGeom prst="triangle">
            <a:avLst/>
          </a:prstGeom>
          <a:noFill/>
          <a:ln w="3810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三角形 11"/>
          <p:cNvSpPr/>
          <p:nvPr/>
        </p:nvSpPr>
        <p:spPr>
          <a:xfrm rot="5400000">
            <a:off x="4550702" y="3310865"/>
            <a:ext cx="255592" cy="220338"/>
          </a:xfrm>
          <a:prstGeom prst="triangle">
            <a:avLst/>
          </a:prstGeom>
          <a:noFill/>
          <a:ln w="3810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三角形 12"/>
          <p:cNvSpPr/>
          <p:nvPr/>
        </p:nvSpPr>
        <p:spPr>
          <a:xfrm rot="5400000">
            <a:off x="4550702" y="4412605"/>
            <a:ext cx="255592" cy="220338"/>
          </a:xfrm>
          <a:prstGeom prst="triangle">
            <a:avLst/>
          </a:prstGeom>
          <a:noFill/>
          <a:ln w="3810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190668363"/>
      </p:ext>
    </p:extLst>
  </p:cSld>
  <p:clrMapOvr>
    <a:masterClrMapping/>
  </p:clrMapOvr>
  <p:transition spd="slow">
    <p:push dir="u"/>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3"/>
          </p:nvPr>
        </p:nvSpPr>
        <p:spPr/>
        <p:txBody>
          <a:bodyPr>
            <a:normAutofit fontScale="92500"/>
          </a:bodyPr>
          <a:lstStyle/>
          <a:p>
            <a:r>
              <a:rPr kumimoji="1" lang="zh-CN" altLang="en-US" dirty="0" smtClean="0"/>
              <a:t>材料合成</a:t>
            </a:r>
            <a:endParaRPr kumimoji="1" lang="zh-CN" altLang="en-US" dirty="0"/>
          </a:p>
        </p:txBody>
      </p:sp>
    </p:spTree>
    <p:extLst>
      <p:ext uri="{BB962C8B-B14F-4D97-AF65-F5344CB8AC3E}">
        <p14:creationId xmlns:p14="http://schemas.microsoft.com/office/powerpoint/2010/main" val="281510475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smtClean="0"/>
              <a:t>2</a:t>
            </a:r>
            <a:endParaRPr kumimoji="1" lang="zh-CN" altLang="en-US" dirty="0"/>
          </a:p>
        </p:txBody>
      </p:sp>
      <p:sp>
        <p:nvSpPr>
          <p:cNvPr id="3" name="文本占位符 2"/>
          <p:cNvSpPr>
            <a:spLocks noGrp="1"/>
          </p:cNvSpPr>
          <p:nvPr>
            <p:ph type="body" sz="quarter" idx="12"/>
          </p:nvPr>
        </p:nvSpPr>
        <p:spPr>
          <a:xfrm>
            <a:off x="878563" y="213648"/>
            <a:ext cx="4783683" cy="464425"/>
          </a:xfrm>
        </p:spPr>
        <p:txBody>
          <a:bodyPr>
            <a:normAutofit/>
          </a:bodyPr>
          <a:lstStyle/>
          <a:p>
            <a:r>
              <a:rPr kumimoji="1" lang="zh-CN" altLang="en-US" dirty="0"/>
              <a:t>实验</a:t>
            </a:r>
            <a:r>
              <a:rPr kumimoji="1" lang="zh-CN" altLang="en-US" dirty="0" smtClean="0"/>
              <a:t>内容</a:t>
            </a:r>
            <a:r>
              <a:rPr kumimoji="1" lang="en-US" altLang="zh-CN" dirty="0" smtClean="0"/>
              <a:t>——</a:t>
            </a:r>
            <a:r>
              <a:rPr kumimoji="1" lang="zh-CN" altLang="en-US" dirty="0" smtClean="0"/>
              <a:t>材料的制备</a:t>
            </a:r>
            <a:r>
              <a:rPr kumimoji="1" lang="zh-CN" altLang="en-US" dirty="0"/>
              <a:t>与表征</a:t>
            </a:r>
          </a:p>
        </p:txBody>
      </p:sp>
      <p:graphicFrame>
        <p:nvGraphicFramePr>
          <p:cNvPr id="7" name="对象 6"/>
          <p:cNvGraphicFramePr>
            <a:graphicFrameLocks noChangeAspect="1"/>
          </p:cNvGraphicFramePr>
          <p:nvPr>
            <p:extLst>
              <p:ext uri="{D42A27DB-BD31-4B8C-83A1-F6EECF244321}">
                <p14:modId xmlns:p14="http://schemas.microsoft.com/office/powerpoint/2010/main" val="2718678175"/>
              </p:ext>
            </p:extLst>
          </p:nvPr>
        </p:nvGraphicFramePr>
        <p:xfrm>
          <a:off x="579314" y="2130136"/>
          <a:ext cx="7985372" cy="2597728"/>
        </p:xfrm>
        <a:graphic>
          <a:graphicData uri="http://schemas.openxmlformats.org/presentationml/2006/ole">
            <mc:AlternateContent xmlns:mc="http://schemas.openxmlformats.org/markup-compatibility/2006">
              <mc:Choice xmlns:v="urn:schemas-microsoft-com:vml" Requires="v">
                <p:oleObj spid="_x0000_s1081" name="CS ChemDraw Drawing" r:id="rId4" imgW="4090132" imgH="1330311" progId="ChemDraw.Document.6.0">
                  <p:embed/>
                </p:oleObj>
              </mc:Choice>
              <mc:Fallback>
                <p:oleObj name="CS ChemDraw Drawing" r:id="rId4" imgW="4090132" imgH="1330311" progId="ChemDraw.Document.6.0">
                  <p:embed/>
                  <p:pic>
                    <p:nvPicPr>
                      <p:cNvPr id="0" name=""/>
                      <p:cNvPicPr/>
                      <p:nvPr/>
                    </p:nvPicPr>
                    <p:blipFill>
                      <a:blip r:embed="rId5"/>
                      <a:stretch>
                        <a:fillRect/>
                      </a:stretch>
                    </p:blipFill>
                    <p:spPr>
                      <a:xfrm>
                        <a:off x="579314" y="2130136"/>
                        <a:ext cx="7985372" cy="2597728"/>
                      </a:xfrm>
                      <a:prstGeom prst="rect">
                        <a:avLst/>
                      </a:prstGeom>
                    </p:spPr>
                  </p:pic>
                </p:oleObj>
              </mc:Fallback>
            </mc:AlternateContent>
          </a:graphicData>
        </a:graphic>
      </p:graphicFrame>
    </p:spTree>
    <p:extLst>
      <p:ext uri="{BB962C8B-B14F-4D97-AF65-F5344CB8AC3E}">
        <p14:creationId xmlns:p14="http://schemas.microsoft.com/office/powerpoint/2010/main" val="1907092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smtClean="0"/>
              <a:t>2</a:t>
            </a:r>
            <a:endParaRPr kumimoji="1" lang="zh-CN" altLang="en-US" dirty="0"/>
          </a:p>
        </p:txBody>
      </p:sp>
      <p:sp>
        <p:nvSpPr>
          <p:cNvPr id="3" name="文本占位符 2"/>
          <p:cNvSpPr>
            <a:spLocks noGrp="1"/>
          </p:cNvSpPr>
          <p:nvPr>
            <p:ph type="body" sz="quarter" idx="12"/>
          </p:nvPr>
        </p:nvSpPr>
        <p:spPr>
          <a:xfrm>
            <a:off x="878563" y="213648"/>
            <a:ext cx="4783683" cy="464425"/>
          </a:xfrm>
        </p:spPr>
        <p:txBody>
          <a:bodyPr>
            <a:normAutofit/>
          </a:bodyPr>
          <a:lstStyle/>
          <a:p>
            <a:r>
              <a:rPr kumimoji="1" lang="zh-CN" altLang="en-US" dirty="0"/>
              <a:t>实验</a:t>
            </a:r>
            <a:r>
              <a:rPr kumimoji="1" lang="zh-CN" altLang="en-US" dirty="0" smtClean="0"/>
              <a:t>内容</a:t>
            </a:r>
            <a:r>
              <a:rPr kumimoji="1" lang="en-US" altLang="zh-CN" dirty="0" smtClean="0"/>
              <a:t>——</a:t>
            </a:r>
            <a:r>
              <a:rPr kumimoji="1" lang="zh-CN" altLang="en-US" dirty="0" smtClean="0"/>
              <a:t>材料的制备</a:t>
            </a:r>
            <a:r>
              <a:rPr kumimoji="1" lang="zh-CN" altLang="en-US" dirty="0"/>
              <a:t>与表征</a:t>
            </a:r>
          </a:p>
        </p:txBody>
      </p:sp>
      <p:graphicFrame>
        <p:nvGraphicFramePr>
          <p:cNvPr id="6" name="对象 5"/>
          <p:cNvGraphicFramePr>
            <a:graphicFrameLocks noChangeAspect="1"/>
          </p:cNvGraphicFramePr>
          <p:nvPr>
            <p:extLst>
              <p:ext uri="{D42A27DB-BD31-4B8C-83A1-F6EECF244321}">
                <p14:modId xmlns:p14="http://schemas.microsoft.com/office/powerpoint/2010/main" val="3016789291"/>
              </p:ext>
            </p:extLst>
          </p:nvPr>
        </p:nvGraphicFramePr>
        <p:xfrm>
          <a:off x="315581" y="1929571"/>
          <a:ext cx="8512837" cy="3937733"/>
        </p:xfrm>
        <a:graphic>
          <a:graphicData uri="http://schemas.openxmlformats.org/presentationml/2006/ole">
            <mc:AlternateContent xmlns:mc="http://schemas.openxmlformats.org/markup-compatibility/2006">
              <mc:Choice xmlns:v="urn:schemas-microsoft-com:vml" Requires="v">
                <p:oleObj spid="_x0000_s2105" name="CS ChemDraw Drawing" r:id="rId4" imgW="6190701" imgH="2863816" progId="ChemDraw.Document.6.0">
                  <p:embed/>
                </p:oleObj>
              </mc:Choice>
              <mc:Fallback>
                <p:oleObj name="CS ChemDraw Drawing" r:id="rId4" imgW="6190701" imgH="2863816" progId="ChemDraw.Document.6.0">
                  <p:embed/>
                  <p:pic>
                    <p:nvPicPr>
                      <p:cNvPr id="6" name="对象 5"/>
                      <p:cNvPicPr/>
                      <p:nvPr/>
                    </p:nvPicPr>
                    <p:blipFill>
                      <a:blip r:embed="rId5"/>
                      <a:stretch>
                        <a:fillRect/>
                      </a:stretch>
                    </p:blipFill>
                    <p:spPr>
                      <a:xfrm>
                        <a:off x="315581" y="1929571"/>
                        <a:ext cx="8512837" cy="3937733"/>
                      </a:xfrm>
                      <a:prstGeom prst="rect">
                        <a:avLst/>
                      </a:prstGeom>
                    </p:spPr>
                  </p:pic>
                </p:oleObj>
              </mc:Fallback>
            </mc:AlternateContent>
          </a:graphicData>
        </a:graphic>
      </p:graphicFrame>
    </p:spTree>
    <p:extLst>
      <p:ext uri="{BB962C8B-B14F-4D97-AF65-F5344CB8AC3E}">
        <p14:creationId xmlns:p14="http://schemas.microsoft.com/office/powerpoint/2010/main" val="3435653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smtClean="0"/>
              <a:t>2</a:t>
            </a:r>
            <a:endParaRPr kumimoji="1" lang="zh-CN" altLang="en-US" dirty="0"/>
          </a:p>
        </p:txBody>
      </p:sp>
      <p:sp>
        <p:nvSpPr>
          <p:cNvPr id="3" name="文本占位符 2"/>
          <p:cNvSpPr>
            <a:spLocks noGrp="1"/>
          </p:cNvSpPr>
          <p:nvPr>
            <p:ph type="body" sz="quarter" idx="12"/>
          </p:nvPr>
        </p:nvSpPr>
        <p:spPr>
          <a:xfrm>
            <a:off x="878563" y="213648"/>
            <a:ext cx="4783683" cy="464425"/>
          </a:xfrm>
        </p:spPr>
        <p:txBody>
          <a:bodyPr>
            <a:normAutofit/>
          </a:bodyPr>
          <a:lstStyle/>
          <a:p>
            <a:r>
              <a:rPr kumimoji="1" lang="zh-CN" altLang="en-US" dirty="0"/>
              <a:t>实验</a:t>
            </a:r>
            <a:r>
              <a:rPr kumimoji="1" lang="zh-CN" altLang="en-US" dirty="0" smtClean="0"/>
              <a:t>内容</a:t>
            </a:r>
            <a:r>
              <a:rPr kumimoji="1" lang="en-US" altLang="zh-CN" dirty="0" smtClean="0"/>
              <a:t>——</a:t>
            </a:r>
            <a:r>
              <a:rPr kumimoji="1" lang="zh-CN" altLang="en-US" dirty="0" smtClean="0"/>
              <a:t>材料的制备</a:t>
            </a:r>
            <a:r>
              <a:rPr kumimoji="1" lang="zh-CN" altLang="en-US" dirty="0"/>
              <a:t>与表征</a:t>
            </a:r>
          </a:p>
        </p:txBody>
      </p:sp>
      <p:sp>
        <p:nvSpPr>
          <p:cNvPr id="5" name="Rectangle 2"/>
          <p:cNvSpPr>
            <a:spLocks noChangeArrowheads="1"/>
          </p:cNvSpPr>
          <p:nvPr/>
        </p:nvSpPr>
        <p:spPr bwMode="auto">
          <a:xfrm>
            <a:off x="878564" y="678072"/>
            <a:ext cx="15447007"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6" name="对象 5"/>
          <p:cNvGraphicFramePr>
            <a:graphicFrameLocks noChangeAspect="1"/>
          </p:cNvGraphicFramePr>
          <p:nvPr>
            <p:extLst>
              <p:ext uri="{D42A27DB-BD31-4B8C-83A1-F6EECF244321}">
                <p14:modId xmlns:p14="http://schemas.microsoft.com/office/powerpoint/2010/main" val="1420635173"/>
              </p:ext>
            </p:extLst>
          </p:nvPr>
        </p:nvGraphicFramePr>
        <p:xfrm>
          <a:off x="659802" y="891721"/>
          <a:ext cx="7278577" cy="5130800"/>
        </p:xfrm>
        <a:graphic>
          <a:graphicData uri="http://schemas.openxmlformats.org/presentationml/2006/ole">
            <mc:AlternateContent xmlns:mc="http://schemas.openxmlformats.org/markup-compatibility/2006">
              <mc:Choice xmlns:v="urn:schemas-microsoft-com:vml" Requires="v">
                <p:oleObj spid="_x0000_s15370" name="Graph" r:id="rId4" imgW="4276954" imgH="3022397" progId="Origin50.Graph">
                  <p:embed/>
                </p:oleObj>
              </mc:Choice>
              <mc:Fallback>
                <p:oleObj name="Graph" r:id="rId4" imgW="4276954" imgH="3022397" progId="Origin50.Graph">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9802" y="891721"/>
                        <a:ext cx="7278577" cy="5130800"/>
                      </a:xfrm>
                      <a:prstGeom prst="rect">
                        <a:avLst/>
                      </a:prstGeom>
                      <a:noFill/>
                    </p:spPr>
                  </p:pic>
                </p:oleObj>
              </mc:Fallback>
            </mc:AlternateContent>
          </a:graphicData>
        </a:graphic>
      </p:graphicFrame>
    </p:spTree>
    <p:extLst>
      <p:ext uri="{BB962C8B-B14F-4D97-AF65-F5344CB8AC3E}">
        <p14:creationId xmlns:p14="http://schemas.microsoft.com/office/powerpoint/2010/main" val="31882636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smtClean="0"/>
              <a:t>2</a:t>
            </a:r>
            <a:endParaRPr kumimoji="1" lang="zh-CN" altLang="en-US" dirty="0"/>
          </a:p>
        </p:txBody>
      </p:sp>
      <p:sp>
        <p:nvSpPr>
          <p:cNvPr id="3" name="文本占位符 2"/>
          <p:cNvSpPr>
            <a:spLocks noGrp="1"/>
          </p:cNvSpPr>
          <p:nvPr>
            <p:ph type="body" sz="quarter" idx="12"/>
          </p:nvPr>
        </p:nvSpPr>
        <p:spPr>
          <a:xfrm>
            <a:off x="878563" y="213648"/>
            <a:ext cx="4783683" cy="464425"/>
          </a:xfrm>
        </p:spPr>
        <p:txBody>
          <a:bodyPr>
            <a:normAutofit/>
          </a:bodyPr>
          <a:lstStyle/>
          <a:p>
            <a:r>
              <a:rPr kumimoji="1" lang="zh-CN" altLang="en-US" dirty="0"/>
              <a:t>实验</a:t>
            </a:r>
            <a:r>
              <a:rPr kumimoji="1" lang="zh-CN" altLang="en-US" dirty="0" smtClean="0"/>
              <a:t>内容</a:t>
            </a:r>
            <a:r>
              <a:rPr kumimoji="1" lang="en-US" altLang="zh-CN" dirty="0" smtClean="0"/>
              <a:t>——</a:t>
            </a:r>
            <a:r>
              <a:rPr kumimoji="1" lang="zh-CN" altLang="en-US" dirty="0" smtClean="0"/>
              <a:t>材料的制备</a:t>
            </a:r>
            <a:r>
              <a:rPr kumimoji="1" lang="zh-CN" altLang="en-US" dirty="0"/>
              <a:t>与表征</a:t>
            </a:r>
          </a:p>
        </p:txBody>
      </p:sp>
      <p:sp>
        <p:nvSpPr>
          <p:cNvPr id="4" name="Rectangle 2"/>
          <p:cNvSpPr>
            <a:spLocks noChangeArrowheads="1"/>
          </p:cNvSpPr>
          <p:nvPr/>
        </p:nvSpPr>
        <p:spPr bwMode="auto">
          <a:xfrm>
            <a:off x="878562" y="959882"/>
            <a:ext cx="14117053"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5" name="对象 4"/>
          <p:cNvGraphicFramePr>
            <a:graphicFrameLocks noChangeAspect="1"/>
          </p:cNvGraphicFramePr>
          <p:nvPr>
            <p:extLst>
              <p:ext uri="{D42A27DB-BD31-4B8C-83A1-F6EECF244321}">
                <p14:modId xmlns:p14="http://schemas.microsoft.com/office/powerpoint/2010/main" val="1065953128"/>
              </p:ext>
            </p:extLst>
          </p:nvPr>
        </p:nvGraphicFramePr>
        <p:xfrm>
          <a:off x="878563" y="959883"/>
          <a:ext cx="7012250" cy="5428343"/>
        </p:xfrm>
        <a:graphic>
          <a:graphicData uri="http://schemas.openxmlformats.org/presentationml/2006/ole">
            <mc:AlternateContent xmlns:mc="http://schemas.openxmlformats.org/markup-compatibility/2006">
              <mc:Choice xmlns:v="urn:schemas-microsoft-com:vml" Requires="v">
                <p:oleObj spid="_x0000_s14346" name="Graph" r:id="rId4" imgW="4023360" imgH="3108960" progId="Origin50.Graph">
                  <p:embed/>
                </p:oleObj>
              </mc:Choice>
              <mc:Fallback>
                <p:oleObj name="Graph" r:id="rId4" imgW="4023360" imgH="3108960" progId="Origin50.Graph">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8563" y="959883"/>
                        <a:ext cx="7012250" cy="5428343"/>
                      </a:xfrm>
                      <a:prstGeom prst="rect">
                        <a:avLst/>
                      </a:prstGeom>
                      <a:noFill/>
                    </p:spPr>
                  </p:pic>
                </p:oleObj>
              </mc:Fallback>
            </mc:AlternateContent>
          </a:graphicData>
        </a:graphic>
      </p:graphicFrame>
    </p:spTree>
    <p:extLst>
      <p:ext uri="{BB962C8B-B14F-4D97-AF65-F5344CB8AC3E}">
        <p14:creationId xmlns:p14="http://schemas.microsoft.com/office/powerpoint/2010/main" val="484469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smtClean="0"/>
              <a:t>2</a:t>
            </a:r>
            <a:endParaRPr kumimoji="1" lang="zh-CN" altLang="en-US" dirty="0"/>
          </a:p>
        </p:txBody>
      </p:sp>
      <p:sp>
        <p:nvSpPr>
          <p:cNvPr id="3" name="文本占位符 2"/>
          <p:cNvSpPr>
            <a:spLocks noGrp="1"/>
          </p:cNvSpPr>
          <p:nvPr>
            <p:ph type="body" sz="quarter" idx="12"/>
          </p:nvPr>
        </p:nvSpPr>
        <p:spPr>
          <a:xfrm>
            <a:off x="878563" y="213648"/>
            <a:ext cx="4783683" cy="464425"/>
          </a:xfrm>
        </p:spPr>
        <p:txBody>
          <a:bodyPr>
            <a:normAutofit/>
          </a:bodyPr>
          <a:lstStyle/>
          <a:p>
            <a:r>
              <a:rPr kumimoji="1" lang="zh-CN" altLang="en-US" dirty="0"/>
              <a:t>实验</a:t>
            </a:r>
            <a:r>
              <a:rPr kumimoji="1" lang="zh-CN" altLang="en-US" dirty="0" smtClean="0"/>
              <a:t>内容</a:t>
            </a:r>
            <a:r>
              <a:rPr kumimoji="1" lang="en-US" altLang="zh-CN" dirty="0" smtClean="0"/>
              <a:t>——</a:t>
            </a:r>
            <a:r>
              <a:rPr kumimoji="1" lang="zh-CN" altLang="en-US" dirty="0" smtClean="0"/>
              <a:t>材料的制备</a:t>
            </a:r>
            <a:r>
              <a:rPr kumimoji="1" lang="zh-CN" altLang="en-US" dirty="0"/>
              <a:t>与表征</a:t>
            </a: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0222" y="1165709"/>
            <a:ext cx="7503555" cy="5298592"/>
          </a:xfrm>
          <a:prstGeom prst="rect">
            <a:avLst/>
          </a:prstGeom>
        </p:spPr>
      </p:pic>
    </p:spTree>
    <p:extLst>
      <p:ext uri="{BB962C8B-B14F-4D97-AF65-F5344CB8AC3E}">
        <p14:creationId xmlns:p14="http://schemas.microsoft.com/office/powerpoint/2010/main" val="546475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smtClean="0"/>
              <a:t>2</a:t>
            </a:r>
            <a:endParaRPr kumimoji="1" lang="zh-CN" altLang="en-US" dirty="0"/>
          </a:p>
        </p:txBody>
      </p:sp>
      <p:sp>
        <p:nvSpPr>
          <p:cNvPr id="3" name="文本占位符 2"/>
          <p:cNvSpPr>
            <a:spLocks noGrp="1"/>
          </p:cNvSpPr>
          <p:nvPr>
            <p:ph type="body" sz="quarter" idx="12"/>
          </p:nvPr>
        </p:nvSpPr>
        <p:spPr>
          <a:xfrm>
            <a:off x="878563" y="213648"/>
            <a:ext cx="4783683" cy="464425"/>
          </a:xfrm>
        </p:spPr>
        <p:txBody>
          <a:bodyPr>
            <a:normAutofit/>
          </a:bodyPr>
          <a:lstStyle/>
          <a:p>
            <a:r>
              <a:rPr kumimoji="1" lang="zh-CN" altLang="en-US" dirty="0"/>
              <a:t>实验</a:t>
            </a:r>
            <a:r>
              <a:rPr kumimoji="1" lang="zh-CN" altLang="en-US" dirty="0" smtClean="0"/>
              <a:t>内容</a:t>
            </a:r>
            <a:r>
              <a:rPr kumimoji="1" lang="en-US" altLang="zh-CN" dirty="0" smtClean="0"/>
              <a:t>——</a:t>
            </a:r>
            <a:r>
              <a:rPr kumimoji="1" lang="zh-CN" altLang="en-US" dirty="0" smtClean="0"/>
              <a:t>材料的制备</a:t>
            </a:r>
            <a:r>
              <a:rPr kumimoji="1" lang="zh-CN" altLang="en-US" dirty="0"/>
              <a:t>与表征</a:t>
            </a:r>
          </a:p>
        </p:txBody>
      </p:sp>
      <p:sp>
        <p:nvSpPr>
          <p:cNvPr id="4" name="Rectangle 2"/>
          <p:cNvSpPr>
            <a:spLocks noChangeArrowheads="1"/>
          </p:cNvSpPr>
          <p:nvPr/>
        </p:nvSpPr>
        <p:spPr bwMode="auto">
          <a:xfrm>
            <a:off x="878564" y="1005601"/>
            <a:ext cx="1393371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5" name="对象 4"/>
          <p:cNvGraphicFramePr>
            <a:graphicFrameLocks noChangeAspect="1"/>
          </p:cNvGraphicFramePr>
          <p:nvPr>
            <p:extLst>
              <p:ext uri="{D42A27DB-BD31-4B8C-83A1-F6EECF244321}">
                <p14:modId xmlns:p14="http://schemas.microsoft.com/office/powerpoint/2010/main" val="4235158449"/>
              </p:ext>
            </p:extLst>
          </p:nvPr>
        </p:nvGraphicFramePr>
        <p:xfrm>
          <a:off x="805057" y="959882"/>
          <a:ext cx="7533885" cy="5268686"/>
        </p:xfrm>
        <a:graphic>
          <a:graphicData uri="http://schemas.openxmlformats.org/presentationml/2006/ole">
            <mc:AlternateContent xmlns:mc="http://schemas.openxmlformats.org/markup-compatibility/2006">
              <mc:Choice xmlns:v="urn:schemas-microsoft-com:vml" Requires="v">
                <p:oleObj spid="_x0000_s13322" name="Graph" r:id="rId4" imgW="4276440" imgH="3022560" progId="Origin50.Graph">
                  <p:embed/>
                </p:oleObj>
              </mc:Choice>
              <mc:Fallback>
                <p:oleObj name="Graph" r:id="rId4" imgW="4276440" imgH="3022560" progId="Origin50.Graph">
                  <p:embed/>
                  <p:pic>
                    <p:nvPicPr>
                      <p:cNvPr id="0" name="Object 1"/>
                      <p:cNvPicPr>
                        <a:picLocks noChangeAspect="1" noChangeArrowheads="1"/>
                      </p:cNvPicPr>
                      <p:nvPr/>
                    </p:nvPicPr>
                    <p:blipFill>
                      <a:blip r:embed="rId5"/>
                      <a:srcRect/>
                      <a:stretch>
                        <a:fillRect/>
                      </a:stretch>
                    </p:blipFill>
                    <p:spPr bwMode="auto">
                      <a:xfrm>
                        <a:off x="805057" y="959882"/>
                        <a:ext cx="7533885" cy="5268686"/>
                      </a:xfrm>
                      <a:prstGeom prst="rect">
                        <a:avLst/>
                      </a:prstGeom>
                      <a:noFill/>
                    </p:spPr>
                  </p:pic>
                </p:oleObj>
              </mc:Fallback>
            </mc:AlternateContent>
          </a:graphicData>
        </a:graphic>
      </p:graphicFrame>
    </p:spTree>
    <p:extLst>
      <p:ext uri="{BB962C8B-B14F-4D97-AF65-F5344CB8AC3E}">
        <p14:creationId xmlns:p14="http://schemas.microsoft.com/office/powerpoint/2010/main" val="1696149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3"/>
          </p:nvPr>
        </p:nvSpPr>
        <p:spPr/>
        <p:txBody>
          <a:bodyPr>
            <a:normAutofit fontScale="92500"/>
          </a:bodyPr>
          <a:lstStyle/>
          <a:p>
            <a:r>
              <a:rPr kumimoji="1" lang="zh-CN" altLang="en-US" dirty="0" smtClean="0"/>
              <a:t>聚集探究</a:t>
            </a:r>
            <a:endParaRPr kumimoji="1" lang="zh-CN" altLang="en-US" dirty="0"/>
          </a:p>
        </p:txBody>
      </p:sp>
    </p:spTree>
    <p:extLst>
      <p:ext uri="{BB962C8B-B14F-4D97-AF65-F5344CB8AC3E}">
        <p14:creationId xmlns:p14="http://schemas.microsoft.com/office/powerpoint/2010/main" val="226017940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smtClean="0"/>
              <a:t>2</a:t>
            </a:r>
            <a:endParaRPr kumimoji="1" lang="zh-CN" altLang="en-US" dirty="0"/>
          </a:p>
        </p:txBody>
      </p:sp>
      <p:sp>
        <p:nvSpPr>
          <p:cNvPr id="3" name="文本占位符 2"/>
          <p:cNvSpPr>
            <a:spLocks noGrp="1"/>
          </p:cNvSpPr>
          <p:nvPr>
            <p:ph type="body" sz="quarter" idx="12"/>
          </p:nvPr>
        </p:nvSpPr>
        <p:spPr>
          <a:xfrm>
            <a:off x="878563" y="213648"/>
            <a:ext cx="4818852" cy="464425"/>
          </a:xfrm>
        </p:spPr>
        <p:txBody>
          <a:bodyPr>
            <a:normAutofit/>
          </a:bodyPr>
          <a:lstStyle/>
          <a:p>
            <a:r>
              <a:rPr kumimoji="1" lang="zh-CN" altLang="en-US" dirty="0"/>
              <a:t>实验内容</a:t>
            </a:r>
            <a:r>
              <a:rPr kumimoji="1" lang="en-US" altLang="zh-CN" dirty="0" smtClean="0"/>
              <a:t>——</a:t>
            </a:r>
            <a:r>
              <a:rPr kumimoji="1" lang="zh-CN" altLang="en-US" dirty="0"/>
              <a:t>体外的聚集行为研究</a:t>
            </a:r>
          </a:p>
        </p:txBody>
      </p:sp>
      <p:sp>
        <p:nvSpPr>
          <p:cNvPr id="4" name="Rectangle 2"/>
          <p:cNvSpPr>
            <a:spLocks noChangeArrowheads="1"/>
          </p:cNvSpPr>
          <p:nvPr/>
        </p:nvSpPr>
        <p:spPr bwMode="auto">
          <a:xfrm>
            <a:off x="472273" y="1528355"/>
            <a:ext cx="1045028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6" name="Rectangle 4"/>
          <p:cNvSpPr>
            <a:spLocks noChangeArrowheads="1"/>
          </p:cNvSpPr>
          <p:nvPr/>
        </p:nvSpPr>
        <p:spPr bwMode="auto">
          <a:xfrm>
            <a:off x="0" y="82805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9" name="图片 8" descr="C:\Users\HYH\AppData\Local\Microsoft\Windows\INetCache\Content.Word\Graph11 - Copy.eps"/>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83301" y="909883"/>
            <a:ext cx="6577398" cy="4909983"/>
          </a:xfrm>
          <a:prstGeom prst="rect">
            <a:avLst/>
          </a:prstGeom>
          <a:noFill/>
          <a:ln>
            <a:noFill/>
          </a:ln>
        </p:spPr>
      </p:pic>
    </p:spTree>
    <p:extLst>
      <p:ext uri="{BB962C8B-B14F-4D97-AF65-F5344CB8AC3E}">
        <p14:creationId xmlns:p14="http://schemas.microsoft.com/office/powerpoint/2010/main" val="4294912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smtClean="0"/>
              <a:t>2</a:t>
            </a:r>
            <a:endParaRPr kumimoji="1" lang="zh-CN" altLang="en-US" dirty="0"/>
          </a:p>
        </p:txBody>
      </p:sp>
      <p:sp>
        <p:nvSpPr>
          <p:cNvPr id="3" name="文本占位符 2"/>
          <p:cNvSpPr>
            <a:spLocks noGrp="1"/>
          </p:cNvSpPr>
          <p:nvPr>
            <p:ph type="body" sz="quarter" idx="12"/>
          </p:nvPr>
        </p:nvSpPr>
        <p:spPr>
          <a:xfrm>
            <a:off x="878563" y="213648"/>
            <a:ext cx="4818852" cy="464425"/>
          </a:xfrm>
        </p:spPr>
        <p:txBody>
          <a:bodyPr>
            <a:normAutofit/>
          </a:bodyPr>
          <a:lstStyle/>
          <a:p>
            <a:r>
              <a:rPr kumimoji="1" lang="zh-CN" altLang="en-US" dirty="0"/>
              <a:t>实验内容</a:t>
            </a:r>
            <a:r>
              <a:rPr kumimoji="1" lang="en-US" altLang="zh-CN" dirty="0" smtClean="0"/>
              <a:t>——</a:t>
            </a:r>
            <a:r>
              <a:rPr kumimoji="1" lang="zh-CN" altLang="en-US" dirty="0"/>
              <a:t>体外的聚集行为研究</a:t>
            </a:r>
          </a:p>
        </p:txBody>
      </p:sp>
      <p:sp>
        <p:nvSpPr>
          <p:cNvPr id="4" name="Rectangle 2"/>
          <p:cNvSpPr>
            <a:spLocks noChangeArrowheads="1"/>
          </p:cNvSpPr>
          <p:nvPr/>
        </p:nvSpPr>
        <p:spPr bwMode="auto">
          <a:xfrm>
            <a:off x="472273" y="1528355"/>
            <a:ext cx="1045028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5" name="对象 4"/>
          <p:cNvGraphicFramePr>
            <a:graphicFrameLocks noChangeAspect="1"/>
          </p:cNvGraphicFramePr>
          <p:nvPr>
            <p:extLst>
              <p:ext uri="{D42A27DB-BD31-4B8C-83A1-F6EECF244321}">
                <p14:modId xmlns:p14="http://schemas.microsoft.com/office/powerpoint/2010/main" val="3681373754"/>
              </p:ext>
            </p:extLst>
          </p:nvPr>
        </p:nvGraphicFramePr>
        <p:xfrm>
          <a:off x="347263" y="1267755"/>
          <a:ext cx="4258552" cy="3003800"/>
        </p:xfrm>
        <a:graphic>
          <a:graphicData uri="http://schemas.openxmlformats.org/presentationml/2006/ole">
            <mc:AlternateContent xmlns:mc="http://schemas.openxmlformats.org/markup-compatibility/2006">
              <mc:Choice xmlns:v="urn:schemas-microsoft-com:vml" Requires="v">
                <p:oleObj spid="_x0000_s12311" name="Graph" r:id="rId3" imgW="4276954" imgH="3024835" progId="Origin50.Graph">
                  <p:embed/>
                </p:oleObj>
              </mc:Choice>
              <mc:Fallback>
                <p:oleObj name="Graph" r:id="rId3" imgW="4276954" imgH="3024835" progId="Origin50.Graph">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7263" y="1267755"/>
                        <a:ext cx="4258552" cy="3003800"/>
                      </a:xfrm>
                      <a:prstGeom prst="rect">
                        <a:avLst/>
                      </a:prstGeom>
                      <a:noFill/>
                    </p:spPr>
                  </p:pic>
                </p:oleObj>
              </mc:Fallback>
            </mc:AlternateContent>
          </a:graphicData>
        </a:graphic>
      </p:graphicFrame>
      <p:sp>
        <p:nvSpPr>
          <p:cNvPr id="6" name="Rectangle 4"/>
          <p:cNvSpPr>
            <a:spLocks noChangeArrowheads="1"/>
          </p:cNvSpPr>
          <p:nvPr/>
        </p:nvSpPr>
        <p:spPr bwMode="auto">
          <a:xfrm>
            <a:off x="0" y="82805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7" name="对象 6"/>
          <p:cNvGraphicFramePr>
            <a:graphicFrameLocks noChangeAspect="1"/>
          </p:cNvGraphicFramePr>
          <p:nvPr>
            <p:extLst>
              <p:ext uri="{D42A27DB-BD31-4B8C-83A1-F6EECF244321}">
                <p14:modId xmlns:p14="http://schemas.microsoft.com/office/powerpoint/2010/main" val="355771159"/>
              </p:ext>
            </p:extLst>
          </p:nvPr>
        </p:nvGraphicFramePr>
        <p:xfrm>
          <a:off x="4767657" y="1293224"/>
          <a:ext cx="3863781" cy="2978331"/>
        </p:xfrm>
        <a:graphic>
          <a:graphicData uri="http://schemas.openxmlformats.org/presentationml/2006/ole">
            <mc:AlternateContent xmlns:mc="http://schemas.openxmlformats.org/markup-compatibility/2006">
              <mc:Choice xmlns:v="urn:schemas-microsoft-com:vml" Requires="v">
                <p:oleObj spid="_x0000_s12312" name="Graph" r:id="rId5" imgW="4023360" imgH="3108960" progId="Origin50.Graph">
                  <p:embed/>
                </p:oleObj>
              </mc:Choice>
              <mc:Fallback>
                <p:oleObj name="Graph" r:id="rId5" imgW="4023360" imgH="3108960" progId="Origin50.Graph">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67657" y="1293224"/>
                        <a:ext cx="3863781" cy="2978331"/>
                      </a:xfrm>
                      <a:prstGeom prst="rect">
                        <a:avLst/>
                      </a:prstGeom>
                      <a:noFill/>
                    </p:spPr>
                  </p:pic>
                </p:oleObj>
              </mc:Fallback>
            </mc:AlternateContent>
          </a:graphicData>
        </a:graphic>
      </p:graphicFrame>
      <p:graphicFrame>
        <p:nvGraphicFramePr>
          <p:cNvPr id="8" name="表格 7"/>
          <p:cNvGraphicFramePr>
            <a:graphicFrameLocks noGrp="1"/>
          </p:cNvGraphicFramePr>
          <p:nvPr>
            <p:extLst>
              <p:ext uri="{D42A27DB-BD31-4B8C-83A1-F6EECF244321}">
                <p14:modId xmlns:p14="http://schemas.microsoft.com/office/powerpoint/2010/main" val="4222658499"/>
              </p:ext>
            </p:extLst>
          </p:nvPr>
        </p:nvGraphicFramePr>
        <p:xfrm>
          <a:off x="472272" y="4736718"/>
          <a:ext cx="8159165" cy="1611830"/>
        </p:xfrm>
        <a:graphic>
          <a:graphicData uri="http://schemas.openxmlformats.org/drawingml/2006/table">
            <a:tbl>
              <a:tblPr firstRow="1" firstCol="1" bandRow="1" bandCol="1">
                <a:tableStyleId>{5C22544A-7EE6-4342-B048-85BDC9FD1C3A}</a:tableStyleId>
              </a:tblPr>
              <a:tblGrid>
                <a:gridCol w="2252625">
                  <a:extLst>
                    <a:ext uri="{9D8B030D-6E8A-4147-A177-3AD203B41FA5}">
                      <a16:colId xmlns:a16="http://schemas.microsoft.com/office/drawing/2014/main" val="733674015"/>
                    </a:ext>
                  </a:extLst>
                </a:gridCol>
                <a:gridCol w="2093128">
                  <a:extLst>
                    <a:ext uri="{9D8B030D-6E8A-4147-A177-3AD203B41FA5}">
                      <a16:colId xmlns:a16="http://schemas.microsoft.com/office/drawing/2014/main" val="1162706191"/>
                    </a:ext>
                  </a:extLst>
                </a:gridCol>
                <a:gridCol w="1954348">
                  <a:extLst>
                    <a:ext uri="{9D8B030D-6E8A-4147-A177-3AD203B41FA5}">
                      <a16:colId xmlns:a16="http://schemas.microsoft.com/office/drawing/2014/main" val="4214394117"/>
                    </a:ext>
                  </a:extLst>
                </a:gridCol>
                <a:gridCol w="1859064">
                  <a:extLst>
                    <a:ext uri="{9D8B030D-6E8A-4147-A177-3AD203B41FA5}">
                      <a16:colId xmlns:a16="http://schemas.microsoft.com/office/drawing/2014/main" val="168561471"/>
                    </a:ext>
                  </a:extLst>
                </a:gridCol>
              </a:tblGrid>
              <a:tr h="537529">
                <a:tc>
                  <a:txBody>
                    <a:bodyPr/>
                    <a:lstStyle/>
                    <a:p>
                      <a:pPr algn="ctr">
                        <a:lnSpc>
                          <a:spcPts val="2000"/>
                        </a:lnSpc>
                        <a:spcAft>
                          <a:spcPts val="0"/>
                        </a:spcAft>
                      </a:pPr>
                      <a:r>
                        <a:rPr lang="zh-CN" sz="1500" kern="100">
                          <a:effectLst/>
                        </a:rPr>
                        <a:t>胶束</a:t>
                      </a:r>
                      <a:endParaRPr lang="zh-CN" sz="1500" kern="100">
                        <a:effectLst/>
                        <a:latin typeface="Times New Roman" panose="02020603050405020304" pitchFamily="18" charset="0"/>
                        <a:ea typeface="宋体" panose="02010600030101010101" pitchFamily="2" charset="-122"/>
                      </a:endParaRPr>
                    </a:p>
                  </a:txBody>
                  <a:tcPr marL="97770" marR="97770" marT="0" marB="0"/>
                </a:tc>
                <a:tc>
                  <a:txBody>
                    <a:bodyPr/>
                    <a:lstStyle/>
                    <a:p>
                      <a:pPr algn="ctr">
                        <a:lnSpc>
                          <a:spcPts val="2000"/>
                        </a:lnSpc>
                        <a:spcAft>
                          <a:spcPts val="0"/>
                        </a:spcAft>
                      </a:pPr>
                      <a:r>
                        <a:rPr lang="en-US" sz="1500" kern="100" dirty="0">
                          <a:effectLst/>
                        </a:rPr>
                        <a:t>NM (</a:t>
                      </a:r>
                      <a:r>
                        <a:rPr lang="en-US" sz="1500" kern="100" dirty="0" err="1">
                          <a:effectLst/>
                        </a:rPr>
                        <a:t>d.nm</a:t>
                      </a:r>
                      <a:r>
                        <a:rPr lang="en-US" sz="1500" kern="100" dirty="0">
                          <a:effectLst/>
                        </a:rPr>
                        <a:t>)</a:t>
                      </a:r>
                      <a:endParaRPr lang="zh-CN" sz="1500" kern="100" dirty="0">
                        <a:effectLst/>
                        <a:latin typeface="Times New Roman" panose="02020603050405020304" pitchFamily="18" charset="0"/>
                        <a:ea typeface="宋体" panose="02010600030101010101" pitchFamily="2" charset="-122"/>
                      </a:endParaRPr>
                    </a:p>
                  </a:txBody>
                  <a:tcPr marL="97770" marR="97770" marT="0" marB="0"/>
                </a:tc>
                <a:tc>
                  <a:txBody>
                    <a:bodyPr/>
                    <a:lstStyle/>
                    <a:p>
                      <a:pPr algn="ctr">
                        <a:lnSpc>
                          <a:spcPts val="2000"/>
                        </a:lnSpc>
                        <a:spcAft>
                          <a:spcPts val="0"/>
                        </a:spcAft>
                      </a:pPr>
                      <a:r>
                        <a:rPr lang="en-US" sz="1500" kern="100" dirty="0">
                          <a:effectLst/>
                        </a:rPr>
                        <a:t>PDI</a:t>
                      </a:r>
                      <a:endParaRPr lang="zh-CN" sz="1500" kern="100" dirty="0">
                        <a:effectLst/>
                        <a:latin typeface="Times New Roman" panose="02020603050405020304" pitchFamily="18" charset="0"/>
                        <a:ea typeface="宋体" panose="02010600030101010101" pitchFamily="2" charset="-122"/>
                      </a:endParaRPr>
                    </a:p>
                  </a:txBody>
                  <a:tcPr marL="97770" marR="97770" marT="0" marB="0"/>
                </a:tc>
                <a:tc>
                  <a:txBody>
                    <a:bodyPr/>
                    <a:lstStyle/>
                    <a:p>
                      <a:pPr algn="ctr">
                        <a:lnSpc>
                          <a:spcPts val="2000"/>
                        </a:lnSpc>
                        <a:spcAft>
                          <a:spcPts val="0"/>
                        </a:spcAft>
                      </a:pPr>
                      <a:r>
                        <a:rPr lang="en-US" sz="1500" kern="100" dirty="0">
                          <a:effectLst/>
                        </a:rPr>
                        <a:t>Count Rate</a:t>
                      </a:r>
                      <a:endParaRPr lang="zh-CN" sz="1500" kern="100" dirty="0">
                        <a:effectLst/>
                        <a:latin typeface="Times New Roman" panose="02020603050405020304" pitchFamily="18" charset="0"/>
                        <a:ea typeface="宋体" panose="02010600030101010101" pitchFamily="2" charset="-122"/>
                      </a:endParaRPr>
                    </a:p>
                  </a:txBody>
                  <a:tcPr marL="97770" marR="97770" marT="0" marB="0"/>
                </a:tc>
                <a:extLst>
                  <a:ext uri="{0D108BD9-81ED-4DB2-BD59-A6C34878D82A}">
                    <a16:rowId xmlns:a16="http://schemas.microsoft.com/office/drawing/2014/main" val="4287350968"/>
                  </a:ext>
                </a:extLst>
              </a:tr>
              <a:tr h="537529">
                <a:tc>
                  <a:txBody>
                    <a:bodyPr/>
                    <a:lstStyle/>
                    <a:p>
                      <a:pPr algn="ctr">
                        <a:lnSpc>
                          <a:spcPts val="2000"/>
                        </a:lnSpc>
                        <a:spcAft>
                          <a:spcPts val="0"/>
                        </a:spcAft>
                      </a:pPr>
                      <a:r>
                        <a:rPr lang="en-US" sz="1500" kern="100">
                          <a:effectLst/>
                        </a:rPr>
                        <a:t>Py-ss-PEG-ss-Py</a:t>
                      </a:r>
                      <a:endParaRPr lang="zh-CN" sz="1500" kern="100">
                        <a:effectLst/>
                        <a:latin typeface="Times New Roman" panose="02020603050405020304" pitchFamily="18" charset="0"/>
                        <a:ea typeface="宋体" panose="02010600030101010101" pitchFamily="2" charset="-122"/>
                      </a:endParaRPr>
                    </a:p>
                  </a:txBody>
                  <a:tcPr marL="97770" marR="97770" marT="0" marB="0"/>
                </a:tc>
                <a:tc>
                  <a:txBody>
                    <a:bodyPr/>
                    <a:lstStyle/>
                    <a:p>
                      <a:pPr algn="ctr">
                        <a:lnSpc>
                          <a:spcPts val="2000"/>
                        </a:lnSpc>
                        <a:spcAft>
                          <a:spcPts val="0"/>
                        </a:spcAft>
                      </a:pPr>
                      <a:r>
                        <a:rPr lang="en-US" sz="1500" kern="100">
                          <a:effectLst/>
                        </a:rPr>
                        <a:t>120.7</a:t>
                      </a:r>
                      <a:endParaRPr lang="zh-CN" sz="1500" kern="100">
                        <a:effectLst/>
                        <a:latin typeface="Times New Roman" panose="02020603050405020304" pitchFamily="18" charset="0"/>
                        <a:ea typeface="宋体" panose="02010600030101010101" pitchFamily="2" charset="-122"/>
                      </a:endParaRPr>
                    </a:p>
                  </a:txBody>
                  <a:tcPr marL="97770" marR="97770" marT="0" marB="0"/>
                </a:tc>
                <a:tc>
                  <a:txBody>
                    <a:bodyPr/>
                    <a:lstStyle/>
                    <a:p>
                      <a:pPr algn="ctr">
                        <a:lnSpc>
                          <a:spcPts val="2000"/>
                        </a:lnSpc>
                        <a:spcAft>
                          <a:spcPts val="0"/>
                        </a:spcAft>
                      </a:pPr>
                      <a:r>
                        <a:rPr lang="en-US" sz="1500" kern="100">
                          <a:effectLst/>
                        </a:rPr>
                        <a:t>0.180</a:t>
                      </a:r>
                      <a:endParaRPr lang="zh-CN" sz="1500" kern="100">
                        <a:effectLst/>
                        <a:latin typeface="Times New Roman" panose="02020603050405020304" pitchFamily="18" charset="0"/>
                        <a:ea typeface="宋体" panose="02010600030101010101" pitchFamily="2" charset="-122"/>
                      </a:endParaRPr>
                    </a:p>
                  </a:txBody>
                  <a:tcPr marL="97770" marR="97770" marT="0" marB="0"/>
                </a:tc>
                <a:tc>
                  <a:txBody>
                    <a:bodyPr/>
                    <a:lstStyle/>
                    <a:p>
                      <a:pPr algn="ctr">
                        <a:lnSpc>
                          <a:spcPts val="2000"/>
                        </a:lnSpc>
                        <a:spcAft>
                          <a:spcPts val="0"/>
                        </a:spcAft>
                      </a:pPr>
                      <a:r>
                        <a:rPr lang="en-US" sz="1500" kern="100">
                          <a:effectLst/>
                        </a:rPr>
                        <a:t>375</a:t>
                      </a:r>
                      <a:r>
                        <a:rPr lang="zh-CN" sz="1500" kern="100">
                          <a:effectLst/>
                        </a:rPr>
                        <a:t>．</a:t>
                      </a:r>
                      <a:r>
                        <a:rPr lang="en-US" sz="1500" kern="100">
                          <a:effectLst/>
                        </a:rPr>
                        <a:t>7</a:t>
                      </a:r>
                      <a:endParaRPr lang="zh-CN" sz="1500" kern="100">
                        <a:effectLst/>
                        <a:latin typeface="Times New Roman" panose="02020603050405020304" pitchFamily="18" charset="0"/>
                        <a:ea typeface="宋体" panose="02010600030101010101" pitchFamily="2" charset="-122"/>
                      </a:endParaRPr>
                    </a:p>
                  </a:txBody>
                  <a:tcPr marL="97770" marR="97770" marT="0" marB="0"/>
                </a:tc>
                <a:extLst>
                  <a:ext uri="{0D108BD9-81ED-4DB2-BD59-A6C34878D82A}">
                    <a16:rowId xmlns:a16="http://schemas.microsoft.com/office/drawing/2014/main" val="3138278265"/>
                  </a:ext>
                </a:extLst>
              </a:tr>
              <a:tr h="536772">
                <a:tc>
                  <a:txBody>
                    <a:bodyPr/>
                    <a:lstStyle/>
                    <a:p>
                      <a:pPr algn="ctr">
                        <a:lnSpc>
                          <a:spcPts val="2000"/>
                        </a:lnSpc>
                        <a:spcAft>
                          <a:spcPts val="0"/>
                        </a:spcAft>
                      </a:pPr>
                      <a:r>
                        <a:rPr lang="en-US" sz="1500" kern="100">
                          <a:effectLst/>
                        </a:rPr>
                        <a:t>Py-PEG-Py</a:t>
                      </a:r>
                      <a:endParaRPr lang="zh-CN" sz="1500" kern="100">
                        <a:effectLst/>
                        <a:latin typeface="Times New Roman" panose="02020603050405020304" pitchFamily="18" charset="0"/>
                        <a:ea typeface="宋体" panose="02010600030101010101" pitchFamily="2" charset="-122"/>
                      </a:endParaRPr>
                    </a:p>
                  </a:txBody>
                  <a:tcPr marL="97770" marR="97770" marT="0" marB="0"/>
                </a:tc>
                <a:tc>
                  <a:txBody>
                    <a:bodyPr/>
                    <a:lstStyle/>
                    <a:p>
                      <a:pPr algn="ctr">
                        <a:lnSpc>
                          <a:spcPts val="2000"/>
                        </a:lnSpc>
                        <a:spcAft>
                          <a:spcPts val="0"/>
                        </a:spcAft>
                      </a:pPr>
                      <a:r>
                        <a:rPr lang="en-US" sz="1500" kern="100">
                          <a:effectLst/>
                        </a:rPr>
                        <a:t>131.5</a:t>
                      </a:r>
                      <a:endParaRPr lang="zh-CN" sz="1500" kern="100">
                        <a:effectLst/>
                        <a:latin typeface="Times New Roman" panose="02020603050405020304" pitchFamily="18" charset="0"/>
                        <a:ea typeface="宋体" panose="02010600030101010101" pitchFamily="2" charset="-122"/>
                      </a:endParaRPr>
                    </a:p>
                  </a:txBody>
                  <a:tcPr marL="97770" marR="97770" marT="0" marB="0"/>
                </a:tc>
                <a:tc>
                  <a:txBody>
                    <a:bodyPr/>
                    <a:lstStyle/>
                    <a:p>
                      <a:pPr algn="ctr">
                        <a:lnSpc>
                          <a:spcPts val="2000"/>
                        </a:lnSpc>
                        <a:spcAft>
                          <a:spcPts val="0"/>
                        </a:spcAft>
                      </a:pPr>
                      <a:r>
                        <a:rPr lang="en-US" sz="1500" kern="100">
                          <a:effectLst/>
                        </a:rPr>
                        <a:t>0.314</a:t>
                      </a:r>
                      <a:endParaRPr lang="zh-CN" sz="1500" kern="100">
                        <a:effectLst/>
                        <a:latin typeface="Times New Roman" panose="02020603050405020304" pitchFamily="18" charset="0"/>
                        <a:ea typeface="宋体" panose="02010600030101010101" pitchFamily="2" charset="-122"/>
                      </a:endParaRPr>
                    </a:p>
                  </a:txBody>
                  <a:tcPr marL="97770" marR="97770" marT="0" marB="0"/>
                </a:tc>
                <a:tc>
                  <a:txBody>
                    <a:bodyPr/>
                    <a:lstStyle/>
                    <a:p>
                      <a:pPr algn="ctr">
                        <a:lnSpc>
                          <a:spcPts val="2000"/>
                        </a:lnSpc>
                        <a:spcAft>
                          <a:spcPts val="0"/>
                        </a:spcAft>
                      </a:pPr>
                      <a:r>
                        <a:rPr lang="en-US" sz="1500" kern="100" dirty="0">
                          <a:effectLst/>
                        </a:rPr>
                        <a:t>337.8</a:t>
                      </a:r>
                      <a:endParaRPr lang="zh-CN" sz="1500" kern="100" dirty="0">
                        <a:effectLst/>
                        <a:latin typeface="Times New Roman" panose="02020603050405020304" pitchFamily="18" charset="0"/>
                        <a:ea typeface="宋体" panose="02010600030101010101" pitchFamily="2" charset="-122"/>
                      </a:endParaRPr>
                    </a:p>
                  </a:txBody>
                  <a:tcPr marL="97770" marR="97770" marT="0" marB="0"/>
                </a:tc>
                <a:extLst>
                  <a:ext uri="{0D108BD9-81ED-4DB2-BD59-A6C34878D82A}">
                    <a16:rowId xmlns:a16="http://schemas.microsoft.com/office/drawing/2014/main" val="4040240044"/>
                  </a:ext>
                </a:extLst>
              </a:tr>
            </a:tbl>
          </a:graphicData>
        </a:graphic>
      </p:graphicFrame>
    </p:spTree>
    <p:extLst>
      <p:ext uri="{BB962C8B-B14F-4D97-AF65-F5344CB8AC3E}">
        <p14:creationId xmlns:p14="http://schemas.microsoft.com/office/powerpoint/2010/main" val="3931293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p:txBody>
          <a:bodyPr>
            <a:normAutofit fontScale="92500"/>
          </a:bodyPr>
          <a:lstStyle/>
          <a:p>
            <a:r>
              <a:rPr kumimoji="1" lang="zh-CN" altLang="en-US" dirty="0"/>
              <a:t>第一部分</a:t>
            </a:r>
          </a:p>
        </p:txBody>
      </p:sp>
      <p:sp>
        <p:nvSpPr>
          <p:cNvPr id="3" name="文本占位符 2"/>
          <p:cNvSpPr>
            <a:spLocks noGrp="1"/>
          </p:cNvSpPr>
          <p:nvPr>
            <p:ph type="body" sz="quarter" idx="13"/>
          </p:nvPr>
        </p:nvSpPr>
        <p:spPr/>
        <p:txBody>
          <a:bodyPr>
            <a:normAutofit fontScale="92500"/>
          </a:bodyPr>
          <a:lstStyle/>
          <a:p>
            <a:r>
              <a:rPr kumimoji="1" lang="zh-CN" altLang="en-US" dirty="0"/>
              <a:t>选题依据</a:t>
            </a:r>
          </a:p>
        </p:txBody>
      </p:sp>
      <p:grpSp>
        <p:nvGrpSpPr>
          <p:cNvPr id="4" name="组合 22"/>
          <p:cNvGrpSpPr/>
          <p:nvPr/>
        </p:nvGrpSpPr>
        <p:grpSpPr>
          <a:xfrm>
            <a:off x="4174557" y="3477426"/>
            <a:ext cx="794889" cy="623974"/>
            <a:chOff x="3654425" y="5089525"/>
            <a:chExt cx="1860550" cy="1460500"/>
          </a:xfrm>
          <a:solidFill>
            <a:schemeClr val="accent2">
              <a:lumMod val="20000"/>
              <a:lumOff val="80000"/>
            </a:schemeClr>
          </a:solidFill>
        </p:grpSpPr>
        <p:sp>
          <p:nvSpPr>
            <p:cNvPr id="5" name="Freeform 12"/>
            <p:cNvSpPr>
              <a:spLocks noEditPoints="1"/>
            </p:cNvSpPr>
            <p:nvPr/>
          </p:nvSpPr>
          <p:spPr bwMode="auto">
            <a:xfrm>
              <a:off x="3654425" y="5089525"/>
              <a:ext cx="1860550" cy="1460500"/>
            </a:xfrm>
            <a:custGeom>
              <a:avLst/>
              <a:gdLst>
                <a:gd name="T0" fmla="*/ 2372 w 2506"/>
                <a:gd name="T1" fmla="*/ 1716 h 1970"/>
                <a:gd name="T2" fmla="*/ 2372 w 2506"/>
                <a:gd name="T3" fmla="*/ 1716 h 1970"/>
                <a:gd name="T4" fmla="*/ 1858 w 2506"/>
                <a:gd name="T5" fmla="*/ 1575 h 1970"/>
                <a:gd name="T6" fmla="*/ 1818 w 2506"/>
                <a:gd name="T7" fmla="*/ 1576 h 1970"/>
                <a:gd name="T8" fmla="*/ 1323 w 2506"/>
                <a:gd name="T9" fmla="*/ 1715 h 1970"/>
                <a:gd name="T10" fmla="*/ 1323 w 2506"/>
                <a:gd name="T11" fmla="*/ 308 h 1970"/>
                <a:gd name="T12" fmla="*/ 1847 w 2506"/>
                <a:gd name="T13" fmla="*/ 133 h 1970"/>
                <a:gd name="T14" fmla="*/ 2372 w 2506"/>
                <a:gd name="T15" fmla="*/ 310 h 1970"/>
                <a:gd name="T16" fmla="*/ 2372 w 2506"/>
                <a:gd name="T17" fmla="*/ 1716 h 1970"/>
                <a:gd name="T18" fmla="*/ 1182 w 2506"/>
                <a:gd name="T19" fmla="*/ 1715 h 1970"/>
                <a:gd name="T20" fmla="*/ 1182 w 2506"/>
                <a:gd name="T21" fmla="*/ 1715 h 1970"/>
                <a:gd name="T22" fmla="*/ 688 w 2506"/>
                <a:gd name="T23" fmla="*/ 1576 h 1970"/>
                <a:gd name="T24" fmla="*/ 647 w 2506"/>
                <a:gd name="T25" fmla="*/ 1575 h 1970"/>
                <a:gd name="T26" fmla="*/ 133 w 2506"/>
                <a:gd name="T27" fmla="*/ 1716 h 1970"/>
                <a:gd name="T28" fmla="*/ 133 w 2506"/>
                <a:gd name="T29" fmla="*/ 310 h 1970"/>
                <a:gd name="T30" fmla="*/ 659 w 2506"/>
                <a:gd name="T31" fmla="*/ 133 h 1970"/>
                <a:gd name="T32" fmla="*/ 1182 w 2506"/>
                <a:gd name="T33" fmla="*/ 308 h 1970"/>
                <a:gd name="T34" fmla="*/ 1182 w 2506"/>
                <a:gd name="T35" fmla="*/ 1715 h 1970"/>
                <a:gd name="T36" fmla="*/ 1849 w 2506"/>
                <a:gd name="T37" fmla="*/ 0 h 1970"/>
                <a:gd name="T38" fmla="*/ 1849 w 2506"/>
                <a:gd name="T39" fmla="*/ 0 h 1970"/>
                <a:gd name="T40" fmla="*/ 1823 w 2506"/>
                <a:gd name="T41" fmla="*/ 0 h 1970"/>
                <a:gd name="T42" fmla="*/ 1253 w 2506"/>
                <a:gd name="T43" fmla="*/ 184 h 1970"/>
                <a:gd name="T44" fmla="*/ 683 w 2506"/>
                <a:gd name="T45" fmla="*/ 0 h 1970"/>
                <a:gd name="T46" fmla="*/ 657 w 2506"/>
                <a:gd name="T47" fmla="*/ 0 h 1970"/>
                <a:gd name="T48" fmla="*/ 5 w 2506"/>
                <a:gd name="T49" fmla="*/ 267 h 1970"/>
                <a:gd name="T50" fmla="*/ 0 w 2506"/>
                <a:gd name="T51" fmla="*/ 279 h 1970"/>
                <a:gd name="T52" fmla="*/ 0 w 2506"/>
                <a:gd name="T53" fmla="*/ 1970 h 1970"/>
                <a:gd name="T54" fmla="*/ 107 w 2506"/>
                <a:gd name="T55" fmla="*/ 1889 h 1970"/>
                <a:gd name="T56" fmla="*/ 682 w 2506"/>
                <a:gd name="T57" fmla="*/ 1709 h 1970"/>
                <a:gd name="T58" fmla="*/ 1190 w 2506"/>
                <a:gd name="T59" fmla="*/ 1876 h 1970"/>
                <a:gd name="T60" fmla="*/ 1208 w 2506"/>
                <a:gd name="T61" fmla="*/ 1888 h 1970"/>
                <a:gd name="T62" fmla="*/ 1253 w 2506"/>
                <a:gd name="T63" fmla="*/ 1924 h 1970"/>
                <a:gd name="T64" fmla="*/ 1298 w 2506"/>
                <a:gd name="T65" fmla="*/ 1888 h 1970"/>
                <a:gd name="T66" fmla="*/ 1316 w 2506"/>
                <a:gd name="T67" fmla="*/ 1876 h 1970"/>
                <a:gd name="T68" fmla="*/ 1824 w 2506"/>
                <a:gd name="T69" fmla="*/ 1709 h 1970"/>
                <a:gd name="T70" fmla="*/ 2399 w 2506"/>
                <a:gd name="T71" fmla="*/ 1889 h 1970"/>
                <a:gd name="T72" fmla="*/ 2506 w 2506"/>
                <a:gd name="T73" fmla="*/ 1970 h 1970"/>
                <a:gd name="T74" fmla="*/ 2506 w 2506"/>
                <a:gd name="T75" fmla="*/ 279 h 1970"/>
                <a:gd name="T76" fmla="*/ 2501 w 2506"/>
                <a:gd name="T77" fmla="*/ 267 h 1970"/>
                <a:gd name="T78" fmla="*/ 1849 w 2506"/>
                <a:gd name="T79" fmla="*/ 0 h 1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06" h="1970">
                  <a:moveTo>
                    <a:pt x="2372" y="1716"/>
                  </a:moveTo>
                  <a:lnTo>
                    <a:pt x="2372" y="1716"/>
                  </a:lnTo>
                  <a:cubicBezTo>
                    <a:pt x="2261" y="1655"/>
                    <a:pt x="2075" y="1575"/>
                    <a:pt x="1858" y="1575"/>
                  </a:cubicBezTo>
                  <a:cubicBezTo>
                    <a:pt x="1845" y="1575"/>
                    <a:pt x="1831" y="1576"/>
                    <a:pt x="1818" y="1576"/>
                  </a:cubicBezTo>
                  <a:cubicBezTo>
                    <a:pt x="1599" y="1587"/>
                    <a:pt x="1427" y="1659"/>
                    <a:pt x="1323" y="1715"/>
                  </a:cubicBezTo>
                  <a:lnTo>
                    <a:pt x="1323" y="308"/>
                  </a:lnTo>
                  <a:cubicBezTo>
                    <a:pt x="1347" y="271"/>
                    <a:pt x="1462" y="127"/>
                    <a:pt x="1847" y="133"/>
                  </a:cubicBezTo>
                  <a:cubicBezTo>
                    <a:pt x="2229" y="140"/>
                    <a:pt x="2347" y="273"/>
                    <a:pt x="2372" y="310"/>
                  </a:cubicBezTo>
                  <a:lnTo>
                    <a:pt x="2372" y="1716"/>
                  </a:lnTo>
                  <a:close/>
                  <a:moveTo>
                    <a:pt x="1182" y="1715"/>
                  </a:moveTo>
                  <a:lnTo>
                    <a:pt x="1182" y="1715"/>
                  </a:lnTo>
                  <a:cubicBezTo>
                    <a:pt x="1079" y="1659"/>
                    <a:pt x="906" y="1587"/>
                    <a:pt x="688" y="1576"/>
                  </a:cubicBezTo>
                  <a:cubicBezTo>
                    <a:pt x="674" y="1576"/>
                    <a:pt x="661" y="1575"/>
                    <a:pt x="647" y="1575"/>
                  </a:cubicBezTo>
                  <a:cubicBezTo>
                    <a:pt x="431" y="1575"/>
                    <a:pt x="244" y="1655"/>
                    <a:pt x="133" y="1716"/>
                  </a:cubicBezTo>
                  <a:lnTo>
                    <a:pt x="133" y="310"/>
                  </a:lnTo>
                  <a:cubicBezTo>
                    <a:pt x="159" y="273"/>
                    <a:pt x="276" y="140"/>
                    <a:pt x="659" y="133"/>
                  </a:cubicBezTo>
                  <a:cubicBezTo>
                    <a:pt x="1044" y="127"/>
                    <a:pt x="1159" y="271"/>
                    <a:pt x="1182" y="308"/>
                  </a:cubicBezTo>
                  <a:lnTo>
                    <a:pt x="1182" y="1715"/>
                  </a:lnTo>
                  <a:close/>
                  <a:moveTo>
                    <a:pt x="1849" y="0"/>
                  </a:moveTo>
                  <a:lnTo>
                    <a:pt x="1849" y="0"/>
                  </a:lnTo>
                  <a:cubicBezTo>
                    <a:pt x="1840" y="0"/>
                    <a:pt x="1831" y="0"/>
                    <a:pt x="1823" y="0"/>
                  </a:cubicBezTo>
                  <a:cubicBezTo>
                    <a:pt x="1490" y="0"/>
                    <a:pt x="1328" y="105"/>
                    <a:pt x="1253" y="184"/>
                  </a:cubicBezTo>
                  <a:cubicBezTo>
                    <a:pt x="1178" y="105"/>
                    <a:pt x="1015" y="0"/>
                    <a:pt x="683" y="0"/>
                  </a:cubicBezTo>
                  <a:cubicBezTo>
                    <a:pt x="674" y="0"/>
                    <a:pt x="666" y="0"/>
                    <a:pt x="657" y="0"/>
                  </a:cubicBezTo>
                  <a:cubicBezTo>
                    <a:pt x="127" y="9"/>
                    <a:pt x="16" y="240"/>
                    <a:pt x="5" y="267"/>
                  </a:cubicBezTo>
                  <a:lnTo>
                    <a:pt x="0" y="279"/>
                  </a:lnTo>
                  <a:lnTo>
                    <a:pt x="0" y="1970"/>
                  </a:lnTo>
                  <a:lnTo>
                    <a:pt x="107" y="1889"/>
                  </a:lnTo>
                  <a:cubicBezTo>
                    <a:pt x="109" y="1887"/>
                    <a:pt x="369" y="1695"/>
                    <a:pt x="682" y="1709"/>
                  </a:cubicBezTo>
                  <a:cubicBezTo>
                    <a:pt x="943" y="1722"/>
                    <a:pt x="1133" y="1837"/>
                    <a:pt x="1190" y="1876"/>
                  </a:cubicBezTo>
                  <a:cubicBezTo>
                    <a:pt x="1201" y="1883"/>
                    <a:pt x="1207" y="1888"/>
                    <a:pt x="1208" y="1888"/>
                  </a:cubicBezTo>
                  <a:lnTo>
                    <a:pt x="1253" y="1924"/>
                  </a:lnTo>
                  <a:lnTo>
                    <a:pt x="1298" y="1888"/>
                  </a:lnTo>
                  <a:cubicBezTo>
                    <a:pt x="1298" y="1888"/>
                    <a:pt x="1304" y="1883"/>
                    <a:pt x="1316" y="1876"/>
                  </a:cubicBezTo>
                  <a:cubicBezTo>
                    <a:pt x="1373" y="1837"/>
                    <a:pt x="1563" y="1722"/>
                    <a:pt x="1824" y="1709"/>
                  </a:cubicBezTo>
                  <a:cubicBezTo>
                    <a:pt x="2135" y="1695"/>
                    <a:pt x="2396" y="1887"/>
                    <a:pt x="2399" y="1889"/>
                  </a:cubicBezTo>
                  <a:lnTo>
                    <a:pt x="2506" y="1970"/>
                  </a:lnTo>
                  <a:lnTo>
                    <a:pt x="2506" y="279"/>
                  </a:lnTo>
                  <a:lnTo>
                    <a:pt x="2501" y="267"/>
                  </a:lnTo>
                  <a:cubicBezTo>
                    <a:pt x="2490" y="240"/>
                    <a:pt x="2379" y="9"/>
                    <a:pt x="1849"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6" name="Freeform 13"/>
            <p:cNvSpPr>
              <a:spLocks/>
            </p:cNvSpPr>
            <p:nvPr/>
          </p:nvSpPr>
          <p:spPr bwMode="auto">
            <a:xfrm>
              <a:off x="3829050" y="5399088"/>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0 h 206"/>
                <a:gd name="T12" fmla="*/ 68 w 844"/>
                <a:gd name="T13" fmla="*/ 193 h 206"/>
                <a:gd name="T14" fmla="*/ 437 w 844"/>
                <a:gd name="T15" fmla="*/ 89 h 206"/>
                <a:gd name="T16" fmla="*/ 775 w 844"/>
                <a:gd name="T17" fmla="*/ 193 h 206"/>
                <a:gd name="T18" fmla="*/ 831 w 844"/>
                <a:gd name="T19" fmla="*/ 183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3"/>
                    <a:pt x="667" y="19"/>
                    <a:pt x="441" y="10"/>
                  </a:cubicBezTo>
                  <a:cubicBezTo>
                    <a:pt x="213" y="0"/>
                    <a:pt x="30" y="122"/>
                    <a:pt x="23" y="127"/>
                  </a:cubicBezTo>
                  <a:cubicBezTo>
                    <a:pt x="4" y="139"/>
                    <a:pt x="0" y="164"/>
                    <a:pt x="12" y="183"/>
                  </a:cubicBezTo>
                  <a:cubicBezTo>
                    <a:pt x="20" y="194"/>
                    <a:pt x="32" y="200"/>
                    <a:pt x="45" y="200"/>
                  </a:cubicBezTo>
                  <a:cubicBezTo>
                    <a:pt x="53" y="200"/>
                    <a:pt x="61" y="198"/>
                    <a:pt x="68" y="193"/>
                  </a:cubicBezTo>
                  <a:cubicBezTo>
                    <a:pt x="69" y="192"/>
                    <a:pt x="236" y="81"/>
                    <a:pt x="437" y="89"/>
                  </a:cubicBezTo>
                  <a:cubicBezTo>
                    <a:pt x="639" y="98"/>
                    <a:pt x="774" y="192"/>
                    <a:pt x="775" y="193"/>
                  </a:cubicBezTo>
                  <a:cubicBezTo>
                    <a:pt x="793" y="206"/>
                    <a:pt x="818" y="201"/>
                    <a:pt x="831" y="183"/>
                  </a:cubicBezTo>
                  <a:cubicBezTo>
                    <a:pt x="844" y="165"/>
                    <a:pt x="840" y="140"/>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7" name="Freeform 14"/>
            <p:cNvSpPr>
              <a:spLocks/>
            </p:cNvSpPr>
            <p:nvPr/>
          </p:nvSpPr>
          <p:spPr bwMode="auto">
            <a:xfrm>
              <a:off x="3829050" y="56784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4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3"/>
                    <a:pt x="23" y="128"/>
                  </a:cubicBezTo>
                  <a:cubicBezTo>
                    <a:pt x="4" y="140"/>
                    <a:pt x="0" y="165"/>
                    <a:pt x="12" y="183"/>
                  </a:cubicBezTo>
                  <a:cubicBezTo>
                    <a:pt x="20" y="195"/>
                    <a:pt x="32" y="201"/>
                    <a:pt x="45" y="201"/>
                  </a:cubicBezTo>
                  <a:cubicBezTo>
                    <a:pt x="53" y="201"/>
                    <a:pt x="61" y="199"/>
                    <a:pt x="68" y="194"/>
                  </a:cubicBezTo>
                  <a:cubicBezTo>
                    <a:pt x="69" y="193"/>
                    <a:pt x="236" y="82"/>
                    <a:pt x="437" y="90"/>
                  </a:cubicBezTo>
                  <a:cubicBezTo>
                    <a:pt x="639" y="99"/>
                    <a:pt x="774" y="193"/>
                    <a:pt x="775" y="194"/>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8" name="Freeform 15"/>
            <p:cNvSpPr>
              <a:spLocks/>
            </p:cNvSpPr>
            <p:nvPr/>
          </p:nvSpPr>
          <p:spPr bwMode="auto">
            <a:xfrm>
              <a:off x="3829050" y="5957888"/>
              <a:ext cx="627063" cy="153988"/>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8"/>
                    <a:pt x="68"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9" name="Freeform 16"/>
            <p:cNvSpPr>
              <a:spLocks/>
            </p:cNvSpPr>
            <p:nvPr/>
          </p:nvSpPr>
          <p:spPr bwMode="auto">
            <a:xfrm>
              <a:off x="4713288" y="5437188"/>
              <a:ext cx="627063" cy="152400"/>
            </a:xfrm>
            <a:custGeom>
              <a:avLst/>
              <a:gdLst>
                <a:gd name="T0" fmla="*/ 822 w 844"/>
                <a:gd name="T1" fmla="*/ 127 h 205"/>
                <a:gd name="T2" fmla="*/ 822 w 844"/>
                <a:gd name="T3" fmla="*/ 127 h 205"/>
                <a:gd name="T4" fmla="*/ 441 w 844"/>
                <a:gd name="T5" fmla="*/ 9 h 205"/>
                <a:gd name="T6" fmla="*/ 23 w 844"/>
                <a:gd name="T7" fmla="*/ 127 h 205"/>
                <a:gd name="T8" fmla="*/ 12 w 844"/>
                <a:gd name="T9" fmla="*/ 182 h 205"/>
                <a:gd name="T10" fmla="*/ 45 w 844"/>
                <a:gd name="T11" fmla="*/ 200 h 205"/>
                <a:gd name="T12" fmla="*/ 67 w 844"/>
                <a:gd name="T13" fmla="*/ 193 h 205"/>
                <a:gd name="T14" fmla="*/ 437 w 844"/>
                <a:gd name="T15" fmla="*/ 89 h 205"/>
                <a:gd name="T16" fmla="*/ 775 w 844"/>
                <a:gd name="T17" fmla="*/ 193 h 205"/>
                <a:gd name="T18" fmla="*/ 831 w 844"/>
                <a:gd name="T19" fmla="*/ 183 h 205"/>
                <a:gd name="T20" fmla="*/ 822 w 844"/>
                <a:gd name="T21" fmla="*/ 127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5">
                  <a:moveTo>
                    <a:pt x="822" y="127"/>
                  </a:moveTo>
                  <a:lnTo>
                    <a:pt x="822" y="127"/>
                  </a:lnTo>
                  <a:cubicBezTo>
                    <a:pt x="815" y="123"/>
                    <a:pt x="667" y="19"/>
                    <a:pt x="441" y="9"/>
                  </a:cubicBezTo>
                  <a:cubicBezTo>
                    <a:pt x="213" y="0"/>
                    <a:pt x="30" y="122"/>
                    <a:pt x="23" y="127"/>
                  </a:cubicBezTo>
                  <a:cubicBezTo>
                    <a:pt x="4" y="139"/>
                    <a:pt x="0" y="164"/>
                    <a:pt x="12" y="182"/>
                  </a:cubicBezTo>
                  <a:cubicBezTo>
                    <a:pt x="20" y="194"/>
                    <a:pt x="32" y="200"/>
                    <a:pt x="45" y="200"/>
                  </a:cubicBezTo>
                  <a:cubicBezTo>
                    <a:pt x="53" y="200"/>
                    <a:pt x="61" y="198"/>
                    <a:pt x="67" y="193"/>
                  </a:cubicBezTo>
                  <a:cubicBezTo>
                    <a:pt x="69" y="192"/>
                    <a:pt x="236" y="81"/>
                    <a:pt x="437" y="89"/>
                  </a:cubicBezTo>
                  <a:cubicBezTo>
                    <a:pt x="639" y="98"/>
                    <a:pt x="774" y="192"/>
                    <a:pt x="775" y="193"/>
                  </a:cubicBezTo>
                  <a:cubicBezTo>
                    <a:pt x="793" y="205"/>
                    <a:pt x="818" y="201"/>
                    <a:pt x="831" y="183"/>
                  </a:cubicBezTo>
                  <a:cubicBezTo>
                    <a:pt x="844" y="165"/>
                    <a:pt x="840" y="140"/>
                    <a:pt x="822" y="1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0" name="Freeform 17"/>
            <p:cNvSpPr>
              <a:spLocks/>
            </p:cNvSpPr>
            <p:nvPr/>
          </p:nvSpPr>
          <p:spPr bwMode="auto">
            <a:xfrm>
              <a:off x="4713288" y="57165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9"/>
                    <a:pt x="67"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1" name="Freeform 18"/>
            <p:cNvSpPr>
              <a:spLocks/>
            </p:cNvSpPr>
            <p:nvPr/>
          </p:nvSpPr>
          <p:spPr bwMode="auto">
            <a:xfrm>
              <a:off x="4713288" y="5997575"/>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7"/>
                  </a:cubicBezTo>
                  <a:cubicBezTo>
                    <a:pt x="4" y="140"/>
                    <a:pt x="0" y="165"/>
                    <a:pt x="12" y="183"/>
                  </a:cubicBezTo>
                  <a:cubicBezTo>
                    <a:pt x="20" y="194"/>
                    <a:pt x="32" y="201"/>
                    <a:pt x="45" y="201"/>
                  </a:cubicBezTo>
                  <a:cubicBezTo>
                    <a:pt x="53" y="201"/>
                    <a:pt x="61" y="198"/>
                    <a:pt x="67" y="194"/>
                  </a:cubicBezTo>
                  <a:cubicBezTo>
                    <a:pt x="69" y="193"/>
                    <a:pt x="236" y="82"/>
                    <a:pt x="437" y="90"/>
                  </a:cubicBezTo>
                  <a:cubicBezTo>
                    <a:pt x="639" y="98"/>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spTree>
    <p:extLst>
      <p:ext uri="{BB962C8B-B14F-4D97-AF65-F5344CB8AC3E}">
        <p14:creationId xmlns:p14="http://schemas.microsoft.com/office/powerpoint/2010/main" val="106607737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3"/>
          </p:nvPr>
        </p:nvSpPr>
        <p:spPr/>
        <p:txBody>
          <a:bodyPr>
            <a:normAutofit fontScale="92500"/>
          </a:bodyPr>
          <a:lstStyle/>
          <a:p>
            <a:r>
              <a:rPr kumimoji="1" lang="zh-CN" altLang="en-US" dirty="0" smtClean="0"/>
              <a:t>刺激响应</a:t>
            </a:r>
            <a:endParaRPr kumimoji="1" lang="zh-CN" altLang="en-US" dirty="0"/>
          </a:p>
        </p:txBody>
      </p:sp>
    </p:spTree>
    <p:extLst>
      <p:ext uri="{BB962C8B-B14F-4D97-AF65-F5344CB8AC3E}">
        <p14:creationId xmlns:p14="http://schemas.microsoft.com/office/powerpoint/2010/main" val="186560449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smtClean="0"/>
              <a:t>2</a:t>
            </a:r>
            <a:endParaRPr kumimoji="1" lang="zh-CN" altLang="en-US" dirty="0"/>
          </a:p>
        </p:txBody>
      </p:sp>
      <p:sp>
        <p:nvSpPr>
          <p:cNvPr id="3" name="文本占位符 2"/>
          <p:cNvSpPr>
            <a:spLocks noGrp="1"/>
          </p:cNvSpPr>
          <p:nvPr>
            <p:ph type="body" sz="quarter" idx="12"/>
          </p:nvPr>
        </p:nvSpPr>
        <p:spPr>
          <a:xfrm>
            <a:off x="878563" y="213648"/>
            <a:ext cx="4818852" cy="464425"/>
          </a:xfrm>
        </p:spPr>
        <p:txBody>
          <a:bodyPr>
            <a:normAutofit/>
          </a:bodyPr>
          <a:lstStyle/>
          <a:p>
            <a:r>
              <a:rPr kumimoji="1" lang="zh-CN" altLang="en-US" dirty="0"/>
              <a:t>实验内容</a:t>
            </a:r>
            <a:r>
              <a:rPr kumimoji="1" lang="en-US" altLang="zh-CN" dirty="0" smtClean="0"/>
              <a:t>——</a:t>
            </a:r>
            <a:r>
              <a:rPr kumimoji="1" lang="zh-CN" altLang="en-US" dirty="0"/>
              <a:t>刺激响应性测试</a:t>
            </a:r>
          </a:p>
        </p:txBody>
      </p:sp>
      <p:sp>
        <p:nvSpPr>
          <p:cNvPr id="4" name="Rectangle 2"/>
          <p:cNvSpPr>
            <a:spLocks noChangeArrowheads="1"/>
          </p:cNvSpPr>
          <p:nvPr/>
        </p:nvSpPr>
        <p:spPr bwMode="auto">
          <a:xfrm>
            <a:off x="472273" y="1528355"/>
            <a:ext cx="1045028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6" name="Rectangle 4"/>
          <p:cNvSpPr>
            <a:spLocks noChangeArrowheads="1"/>
          </p:cNvSpPr>
          <p:nvPr/>
        </p:nvSpPr>
        <p:spPr bwMode="auto">
          <a:xfrm>
            <a:off x="0" y="82805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9" name="图片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8564" y="1320800"/>
            <a:ext cx="6652608" cy="5094514"/>
          </a:xfrm>
          <a:prstGeom prst="rect">
            <a:avLst/>
          </a:prstGeom>
        </p:spPr>
      </p:pic>
    </p:spTree>
    <p:extLst>
      <p:ext uri="{BB962C8B-B14F-4D97-AF65-F5344CB8AC3E}">
        <p14:creationId xmlns:p14="http://schemas.microsoft.com/office/powerpoint/2010/main" val="533372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smtClean="0"/>
              <a:t>2</a:t>
            </a:r>
            <a:endParaRPr kumimoji="1" lang="zh-CN" altLang="en-US" dirty="0"/>
          </a:p>
        </p:txBody>
      </p:sp>
      <p:sp>
        <p:nvSpPr>
          <p:cNvPr id="3" name="文本占位符 2"/>
          <p:cNvSpPr>
            <a:spLocks noGrp="1"/>
          </p:cNvSpPr>
          <p:nvPr>
            <p:ph type="body" sz="quarter" idx="12"/>
          </p:nvPr>
        </p:nvSpPr>
        <p:spPr>
          <a:xfrm>
            <a:off x="878563" y="213648"/>
            <a:ext cx="4818852" cy="464425"/>
          </a:xfrm>
        </p:spPr>
        <p:txBody>
          <a:bodyPr>
            <a:normAutofit/>
          </a:bodyPr>
          <a:lstStyle/>
          <a:p>
            <a:r>
              <a:rPr kumimoji="1" lang="zh-CN" altLang="en-US" dirty="0"/>
              <a:t>实验内容</a:t>
            </a:r>
            <a:r>
              <a:rPr kumimoji="1" lang="en-US" altLang="zh-CN" dirty="0" smtClean="0"/>
              <a:t>——</a:t>
            </a:r>
            <a:r>
              <a:rPr kumimoji="1" lang="zh-CN" altLang="en-US" dirty="0"/>
              <a:t>刺激响应性测试</a:t>
            </a:r>
          </a:p>
        </p:txBody>
      </p:sp>
      <p:sp>
        <p:nvSpPr>
          <p:cNvPr id="4" name="Rectangle 2"/>
          <p:cNvSpPr>
            <a:spLocks noChangeArrowheads="1"/>
          </p:cNvSpPr>
          <p:nvPr/>
        </p:nvSpPr>
        <p:spPr bwMode="auto">
          <a:xfrm>
            <a:off x="472273" y="1528355"/>
            <a:ext cx="1045028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6" name="Rectangle 4"/>
          <p:cNvSpPr>
            <a:spLocks noChangeArrowheads="1"/>
          </p:cNvSpPr>
          <p:nvPr/>
        </p:nvSpPr>
        <p:spPr bwMode="auto">
          <a:xfrm>
            <a:off x="0" y="82805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283" y="0"/>
            <a:ext cx="8955434" cy="6858000"/>
          </a:xfrm>
          <a:prstGeom prst="rect">
            <a:avLst/>
          </a:prstGeom>
        </p:spPr>
      </p:pic>
    </p:spTree>
    <p:extLst>
      <p:ext uri="{BB962C8B-B14F-4D97-AF65-F5344CB8AC3E}">
        <p14:creationId xmlns:p14="http://schemas.microsoft.com/office/powerpoint/2010/main" val="278479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smtClean="0"/>
              <a:t>2</a:t>
            </a:r>
            <a:endParaRPr kumimoji="1" lang="zh-CN" altLang="en-US" dirty="0"/>
          </a:p>
        </p:txBody>
      </p:sp>
      <p:sp>
        <p:nvSpPr>
          <p:cNvPr id="3" name="文本占位符 2"/>
          <p:cNvSpPr>
            <a:spLocks noGrp="1"/>
          </p:cNvSpPr>
          <p:nvPr>
            <p:ph type="body" sz="quarter" idx="12"/>
          </p:nvPr>
        </p:nvSpPr>
        <p:spPr>
          <a:xfrm>
            <a:off x="878563" y="213648"/>
            <a:ext cx="4818852" cy="464425"/>
          </a:xfrm>
        </p:spPr>
        <p:txBody>
          <a:bodyPr>
            <a:normAutofit/>
          </a:bodyPr>
          <a:lstStyle/>
          <a:p>
            <a:r>
              <a:rPr kumimoji="1" lang="zh-CN" altLang="en-US" dirty="0"/>
              <a:t>实验内容</a:t>
            </a:r>
            <a:r>
              <a:rPr kumimoji="1" lang="en-US" altLang="zh-CN" dirty="0" smtClean="0"/>
              <a:t>——</a:t>
            </a:r>
            <a:r>
              <a:rPr kumimoji="1" lang="zh-CN" altLang="en-US" dirty="0"/>
              <a:t>刺激响应性测试</a:t>
            </a:r>
          </a:p>
        </p:txBody>
      </p:sp>
      <p:sp>
        <p:nvSpPr>
          <p:cNvPr id="4" name="Rectangle 2"/>
          <p:cNvSpPr>
            <a:spLocks noChangeArrowheads="1"/>
          </p:cNvSpPr>
          <p:nvPr/>
        </p:nvSpPr>
        <p:spPr bwMode="auto">
          <a:xfrm>
            <a:off x="472273" y="1528355"/>
            <a:ext cx="1045028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6" name="Rectangle 4"/>
          <p:cNvSpPr>
            <a:spLocks noChangeArrowheads="1"/>
          </p:cNvSpPr>
          <p:nvPr/>
        </p:nvSpPr>
        <p:spPr bwMode="auto">
          <a:xfrm>
            <a:off x="0" y="82805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786" y="1856814"/>
            <a:ext cx="4624271" cy="3541230"/>
          </a:xfrm>
          <a:prstGeom prst="rect">
            <a:avLst/>
          </a:prstGeom>
        </p:spPr>
      </p:pic>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74397" y="1811787"/>
            <a:ext cx="4683069" cy="3586257"/>
          </a:xfrm>
          <a:prstGeom prst="rect">
            <a:avLst/>
          </a:prstGeom>
        </p:spPr>
      </p:pic>
    </p:spTree>
    <p:extLst>
      <p:ext uri="{BB962C8B-B14F-4D97-AF65-F5344CB8AC3E}">
        <p14:creationId xmlns:p14="http://schemas.microsoft.com/office/powerpoint/2010/main" val="27156374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smtClean="0"/>
              <a:t>2</a:t>
            </a:r>
            <a:endParaRPr kumimoji="1" lang="zh-CN" altLang="en-US" dirty="0"/>
          </a:p>
        </p:txBody>
      </p:sp>
      <p:sp>
        <p:nvSpPr>
          <p:cNvPr id="3" name="文本占位符 2"/>
          <p:cNvSpPr>
            <a:spLocks noGrp="1"/>
          </p:cNvSpPr>
          <p:nvPr>
            <p:ph type="body" sz="quarter" idx="12"/>
          </p:nvPr>
        </p:nvSpPr>
        <p:spPr>
          <a:xfrm>
            <a:off x="878563" y="213648"/>
            <a:ext cx="4818852" cy="464425"/>
          </a:xfrm>
        </p:spPr>
        <p:txBody>
          <a:bodyPr>
            <a:normAutofit/>
          </a:bodyPr>
          <a:lstStyle/>
          <a:p>
            <a:r>
              <a:rPr kumimoji="1" lang="zh-CN" altLang="en-US" dirty="0"/>
              <a:t>实验内容</a:t>
            </a:r>
            <a:r>
              <a:rPr kumimoji="1" lang="en-US" altLang="zh-CN" dirty="0" smtClean="0"/>
              <a:t>——</a:t>
            </a:r>
            <a:r>
              <a:rPr kumimoji="1" lang="zh-CN" altLang="en-US" dirty="0"/>
              <a:t>刺激响应性测试</a:t>
            </a:r>
          </a:p>
        </p:txBody>
      </p:sp>
      <p:sp>
        <p:nvSpPr>
          <p:cNvPr id="4" name="Rectangle 2"/>
          <p:cNvSpPr>
            <a:spLocks noChangeArrowheads="1"/>
          </p:cNvSpPr>
          <p:nvPr/>
        </p:nvSpPr>
        <p:spPr bwMode="auto">
          <a:xfrm>
            <a:off x="472273" y="1528355"/>
            <a:ext cx="1045028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6" name="Rectangle 4"/>
          <p:cNvSpPr>
            <a:spLocks noChangeArrowheads="1"/>
          </p:cNvSpPr>
          <p:nvPr/>
        </p:nvSpPr>
        <p:spPr bwMode="auto">
          <a:xfrm>
            <a:off x="0" y="82805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93223"/>
            <a:ext cx="5168565" cy="3958046"/>
          </a:xfrm>
          <a:prstGeom prst="rect">
            <a:avLst/>
          </a:prstGeom>
        </p:spPr>
      </p:pic>
      <p:pic>
        <p:nvPicPr>
          <p:cNvPr id="9" name="图片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42675" y="1455673"/>
            <a:ext cx="4744297" cy="3633145"/>
          </a:xfrm>
          <a:prstGeom prst="rect">
            <a:avLst/>
          </a:prstGeom>
        </p:spPr>
      </p:pic>
    </p:spTree>
    <p:extLst>
      <p:ext uri="{BB962C8B-B14F-4D97-AF65-F5344CB8AC3E}">
        <p14:creationId xmlns:p14="http://schemas.microsoft.com/office/powerpoint/2010/main" val="1907565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p:txBody>
          <a:bodyPr>
            <a:normAutofit fontScale="92500"/>
          </a:bodyPr>
          <a:lstStyle/>
          <a:p>
            <a:r>
              <a:rPr kumimoji="1" lang="zh-CN" altLang="en-US" dirty="0" smtClean="0"/>
              <a:t>第三部分</a:t>
            </a:r>
            <a:endParaRPr kumimoji="1" lang="zh-CN" altLang="en-US" dirty="0"/>
          </a:p>
        </p:txBody>
      </p:sp>
      <p:sp>
        <p:nvSpPr>
          <p:cNvPr id="3" name="文本占位符 2"/>
          <p:cNvSpPr>
            <a:spLocks noGrp="1"/>
          </p:cNvSpPr>
          <p:nvPr>
            <p:ph type="body" sz="quarter" idx="13"/>
          </p:nvPr>
        </p:nvSpPr>
        <p:spPr/>
        <p:txBody>
          <a:bodyPr>
            <a:normAutofit lnSpcReduction="10000"/>
          </a:bodyPr>
          <a:lstStyle/>
          <a:p>
            <a:r>
              <a:rPr kumimoji="1" lang="zh-CN" altLang="en-US" dirty="0" smtClean="0"/>
              <a:t>结论</a:t>
            </a:r>
            <a:endParaRPr kumimoji="1" lang="zh-CN" altLang="en-US" dirty="0"/>
          </a:p>
        </p:txBody>
      </p:sp>
      <p:grpSp>
        <p:nvGrpSpPr>
          <p:cNvPr id="4" name="组合 22"/>
          <p:cNvGrpSpPr/>
          <p:nvPr/>
        </p:nvGrpSpPr>
        <p:grpSpPr>
          <a:xfrm>
            <a:off x="4174557" y="3477426"/>
            <a:ext cx="794889" cy="623974"/>
            <a:chOff x="3654425" y="5089525"/>
            <a:chExt cx="1860550" cy="1460500"/>
          </a:xfrm>
          <a:solidFill>
            <a:schemeClr val="accent2">
              <a:lumMod val="20000"/>
              <a:lumOff val="80000"/>
            </a:schemeClr>
          </a:solidFill>
        </p:grpSpPr>
        <p:sp>
          <p:nvSpPr>
            <p:cNvPr id="5" name="Freeform 12"/>
            <p:cNvSpPr>
              <a:spLocks noEditPoints="1"/>
            </p:cNvSpPr>
            <p:nvPr/>
          </p:nvSpPr>
          <p:spPr bwMode="auto">
            <a:xfrm>
              <a:off x="3654425" y="5089525"/>
              <a:ext cx="1860550" cy="1460500"/>
            </a:xfrm>
            <a:custGeom>
              <a:avLst/>
              <a:gdLst>
                <a:gd name="T0" fmla="*/ 2372 w 2506"/>
                <a:gd name="T1" fmla="*/ 1716 h 1970"/>
                <a:gd name="T2" fmla="*/ 2372 w 2506"/>
                <a:gd name="T3" fmla="*/ 1716 h 1970"/>
                <a:gd name="T4" fmla="*/ 1858 w 2506"/>
                <a:gd name="T5" fmla="*/ 1575 h 1970"/>
                <a:gd name="T6" fmla="*/ 1818 w 2506"/>
                <a:gd name="T7" fmla="*/ 1576 h 1970"/>
                <a:gd name="T8" fmla="*/ 1323 w 2506"/>
                <a:gd name="T9" fmla="*/ 1715 h 1970"/>
                <a:gd name="T10" fmla="*/ 1323 w 2506"/>
                <a:gd name="T11" fmla="*/ 308 h 1970"/>
                <a:gd name="T12" fmla="*/ 1847 w 2506"/>
                <a:gd name="T13" fmla="*/ 133 h 1970"/>
                <a:gd name="T14" fmla="*/ 2372 w 2506"/>
                <a:gd name="T15" fmla="*/ 310 h 1970"/>
                <a:gd name="T16" fmla="*/ 2372 w 2506"/>
                <a:gd name="T17" fmla="*/ 1716 h 1970"/>
                <a:gd name="T18" fmla="*/ 1182 w 2506"/>
                <a:gd name="T19" fmla="*/ 1715 h 1970"/>
                <a:gd name="T20" fmla="*/ 1182 w 2506"/>
                <a:gd name="T21" fmla="*/ 1715 h 1970"/>
                <a:gd name="T22" fmla="*/ 688 w 2506"/>
                <a:gd name="T23" fmla="*/ 1576 h 1970"/>
                <a:gd name="T24" fmla="*/ 647 w 2506"/>
                <a:gd name="T25" fmla="*/ 1575 h 1970"/>
                <a:gd name="T26" fmla="*/ 133 w 2506"/>
                <a:gd name="T27" fmla="*/ 1716 h 1970"/>
                <a:gd name="T28" fmla="*/ 133 w 2506"/>
                <a:gd name="T29" fmla="*/ 310 h 1970"/>
                <a:gd name="T30" fmla="*/ 659 w 2506"/>
                <a:gd name="T31" fmla="*/ 133 h 1970"/>
                <a:gd name="T32" fmla="*/ 1182 w 2506"/>
                <a:gd name="T33" fmla="*/ 308 h 1970"/>
                <a:gd name="T34" fmla="*/ 1182 w 2506"/>
                <a:gd name="T35" fmla="*/ 1715 h 1970"/>
                <a:gd name="T36" fmla="*/ 1849 w 2506"/>
                <a:gd name="T37" fmla="*/ 0 h 1970"/>
                <a:gd name="T38" fmla="*/ 1849 w 2506"/>
                <a:gd name="T39" fmla="*/ 0 h 1970"/>
                <a:gd name="T40" fmla="*/ 1823 w 2506"/>
                <a:gd name="T41" fmla="*/ 0 h 1970"/>
                <a:gd name="T42" fmla="*/ 1253 w 2506"/>
                <a:gd name="T43" fmla="*/ 184 h 1970"/>
                <a:gd name="T44" fmla="*/ 683 w 2506"/>
                <a:gd name="T45" fmla="*/ 0 h 1970"/>
                <a:gd name="T46" fmla="*/ 657 w 2506"/>
                <a:gd name="T47" fmla="*/ 0 h 1970"/>
                <a:gd name="T48" fmla="*/ 5 w 2506"/>
                <a:gd name="T49" fmla="*/ 267 h 1970"/>
                <a:gd name="T50" fmla="*/ 0 w 2506"/>
                <a:gd name="T51" fmla="*/ 279 h 1970"/>
                <a:gd name="T52" fmla="*/ 0 w 2506"/>
                <a:gd name="T53" fmla="*/ 1970 h 1970"/>
                <a:gd name="T54" fmla="*/ 107 w 2506"/>
                <a:gd name="T55" fmla="*/ 1889 h 1970"/>
                <a:gd name="T56" fmla="*/ 682 w 2506"/>
                <a:gd name="T57" fmla="*/ 1709 h 1970"/>
                <a:gd name="T58" fmla="*/ 1190 w 2506"/>
                <a:gd name="T59" fmla="*/ 1876 h 1970"/>
                <a:gd name="T60" fmla="*/ 1208 w 2506"/>
                <a:gd name="T61" fmla="*/ 1888 h 1970"/>
                <a:gd name="T62" fmla="*/ 1253 w 2506"/>
                <a:gd name="T63" fmla="*/ 1924 h 1970"/>
                <a:gd name="T64" fmla="*/ 1298 w 2506"/>
                <a:gd name="T65" fmla="*/ 1888 h 1970"/>
                <a:gd name="T66" fmla="*/ 1316 w 2506"/>
                <a:gd name="T67" fmla="*/ 1876 h 1970"/>
                <a:gd name="T68" fmla="*/ 1824 w 2506"/>
                <a:gd name="T69" fmla="*/ 1709 h 1970"/>
                <a:gd name="T70" fmla="*/ 2399 w 2506"/>
                <a:gd name="T71" fmla="*/ 1889 h 1970"/>
                <a:gd name="T72" fmla="*/ 2506 w 2506"/>
                <a:gd name="T73" fmla="*/ 1970 h 1970"/>
                <a:gd name="T74" fmla="*/ 2506 w 2506"/>
                <a:gd name="T75" fmla="*/ 279 h 1970"/>
                <a:gd name="T76" fmla="*/ 2501 w 2506"/>
                <a:gd name="T77" fmla="*/ 267 h 1970"/>
                <a:gd name="T78" fmla="*/ 1849 w 2506"/>
                <a:gd name="T79" fmla="*/ 0 h 1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06" h="1970">
                  <a:moveTo>
                    <a:pt x="2372" y="1716"/>
                  </a:moveTo>
                  <a:lnTo>
                    <a:pt x="2372" y="1716"/>
                  </a:lnTo>
                  <a:cubicBezTo>
                    <a:pt x="2261" y="1655"/>
                    <a:pt x="2075" y="1575"/>
                    <a:pt x="1858" y="1575"/>
                  </a:cubicBezTo>
                  <a:cubicBezTo>
                    <a:pt x="1845" y="1575"/>
                    <a:pt x="1831" y="1576"/>
                    <a:pt x="1818" y="1576"/>
                  </a:cubicBezTo>
                  <a:cubicBezTo>
                    <a:pt x="1599" y="1587"/>
                    <a:pt x="1427" y="1659"/>
                    <a:pt x="1323" y="1715"/>
                  </a:cubicBezTo>
                  <a:lnTo>
                    <a:pt x="1323" y="308"/>
                  </a:lnTo>
                  <a:cubicBezTo>
                    <a:pt x="1347" y="271"/>
                    <a:pt x="1462" y="127"/>
                    <a:pt x="1847" y="133"/>
                  </a:cubicBezTo>
                  <a:cubicBezTo>
                    <a:pt x="2229" y="140"/>
                    <a:pt x="2347" y="273"/>
                    <a:pt x="2372" y="310"/>
                  </a:cubicBezTo>
                  <a:lnTo>
                    <a:pt x="2372" y="1716"/>
                  </a:lnTo>
                  <a:close/>
                  <a:moveTo>
                    <a:pt x="1182" y="1715"/>
                  </a:moveTo>
                  <a:lnTo>
                    <a:pt x="1182" y="1715"/>
                  </a:lnTo>
                  <a:cubicBezTo>
                    <a:pt x="1079" y="1659"/>
                    <a:pt x="906" y="1587"/>
                    <a:pt x="688" y="1576"/>
                  </a:cubicBezTo>
                  <a:cubicBezTo>
                    <a:pt x="674" y="1576"/>
                    <a:pt x="661" y="1575"/>
                    <a:pt x="647" y="1575"/>
                  </a:cubicBezTo>
                  <a:cubicBezTo>
                    <a:pt x="431" y="1575"/>
                    <a:pt x="244" y="1655"/>
                    <a:pt x="133" y="1716"/>
                  </a:cubicBezTo>
                  <a:lnTo>
                    <a:pt x="133" y="310"/>
                  </a:lnTo>
                  <a:cubicBezTo>
                    <a:pt x="159" y="273"/>
                    <a:pt x="276" y="140"/>
                    <a:pt x="659" y="133"/>
                  </a:cubicBezTo>
                  <a:cubicBezTo>
                    <a:pt x="1044" y="127"/>
                    <a:pt x="1159" y="271"/>
                    <a:pt x="1182" y="308"/>
                  </a:cubicBezTo>
                  <a:lnTo>
                    <a:pt x="1182" y="1715"/>
                  </a:lnTo>
                  <a:close/>
                  <a:moveTo>
                    <a:pt x="1849" y="0"/>
                  </a:moveTo>
                  <a:lnTo>
                    <a:pt x="1849" y="0"/>
                  </a:lnTo>
                  <a:cubicBezTo>
                    <a:pt x="1840" y="0"/>
                    <a:pt x="1831" y="0"/>
                    <a:pt x="1823" y="0"/>
                  </a:cubicBezTo>
                  <a:cubicBezTo>
                    <a:pt x="1490" y="0"/>
                    <a:pt x="1328" y="105"/>
                    <a:pt x="1253" y="184"/>
                  </a:cubicBezTo>
                  <a:cubicBezTo>
                    <a:pt x="1178" y="105"/>
                    <a:pt x="1015" y="0"/>
                    <a:pt x="683" y="0"/>
                  </a:cubicBezTo>
                  <a:cubicBezTo>
                    <a:pt x="674" y="0"/>
                    <a:pt x="666" y="0"/>
                    <a:pt x="657" y="0"/>
                  </a:cubicBezTo>
                  <a:cubicBezTo>
                    <a:pt x="127" y="9"/>
                    <a:pt x="16" y="240"/>
                    <a:pt x="5" y="267"/>
                  </a:cubicBezTo>
                  <a:lnTo>
                    <a:pt x="0" y="279"/>
                  </a:lnTo>
                  <a:lnTo>
                    <a:pt x="0" y="1970"/>
                  </a:lnTo>
                  <a:lnTo>
                    <a:pt x="107" y="1889"/>
                  </a:lnTo>
                  <a:cubicBezTo>
                    <a:pt x="109" y="1887"/>
                    <a:pt x="369" y="1695"/>
                    <a:pt x="682" y="1709"/>
                  </a:cubicBezTo>
                  <a:cubicBezTo>
                    <a:pt x="943" y="1722"/>
                    <a:pt x="1133" y="1837"/>
                    <a:pt x="1190" y="1876"/>
                  </a:cubicBezTo>
                  <a:cubicBezTo>
                    <a:pt x="1201" y="1883"/>
                    <a:pt x="1207" y="1888"/>
                    <a:pt x="1208" y="1888"/>
                  </a:cubicBezTo>
                  <a:lnTo>
                    <a:pt x="1253" y="1924"/>
                  </a:lnTo>
                  <a:lnTo>
                    <a:pt x="1298" y="1888"/>
                  </a:lnTo>
                  <a:cubicBezTo>
                    <a:pt x="1298" y="1888"/>
                    <a:pt x="1304" y="1883"/>
                    <a:pt x="1316" y="1876"/>
                  </a:cubicBezTo>
                  <a:cubicBezTo>
                    <a:pt x="1373" y="1837"/>
                    <a:pt x="1563" y="1722"/>
                    <a:pt x="1824" y="1709"/>
                  </a:cubicBezTo>
                  <a:cubicBezTo>
                    <a:pt x="2135" y="1695"/>
                    <a:pt x="2396" y="1887"/>
                    <a:pt x="2399" y="1889"/>
                  </a:cubicBezTo>
                  <a:lnTo>
                    <a:pt x="2506" y="1970"/>
                  </a:lnTo>
                  <a:lnTo>
                    <a:pt x="2506" y="279"/>
                  </a:lnTo>
                  <a:lnTo>
                    <a:pt x="2501" y="267"/>
                  </a:lnTo>
                  <a:cubicBezTo>
                    <a:pt x="2490" y="240"/>
                    <a:pt x="2379" y="9"/>
                    <a:pt x="1849"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6" name="Freeform 13"/>
            <p:cNvSpPr>
              <a:spLocks/>
            </p:cNvSpPr>
            <p:nvPr/>
          </p:nvSpPr>
          <p:spPr bwMode="auto">
            <a:xfrm>
              <a:off x="3829050" y="5399088"/>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0 h 206"/>
                <a:gd name="T12" fmla="*/ 68 w 844"/>
                <a:gd name="T13" fmla="*/ 193 h 206"/>
                <a:gd name="T14" fmla="*/ 437 w 844"/>
                <a:gd name="T15" fmla="*/ 89 h 206"/>
                <a:gd name="T16" fmla="*/ 775 w 844"/>
                <a:gd name="T17" fmla="*/ 193 h 206"/>
                <a:gd name="T18" fmla="*/ 831 w 844"/>
                <a:gd name="T19" fmla="*/ 183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3"/>
                    <a:pt x="667" y="19"/>
                    <a:pt x="441" y="10"/>
                  </a:cubicBezTo>
                  <a:cubicBezTo>
                    <a:pt x="213" y="0"/>
                    <a:pt x="30" y="122"/>
                    <a:pt x="23" y="127"/>
                  </a:cubicBezTo>
                  <a:cubicBezTo>
                    <a:pt x="4" y="139"/>
                    <a:pt x="0" y="164"/>
                    <a:pt x="12" y="183"/>
                  </a:cubicBezTo>
                  <a:cubicBezTo>
                    <a:pt x="20" y="194"/>
                    <a:pt x="32" y="200"/>
                    <a:pt x="45" y="200"/>
                  </a:cubicBezTo>
                  <a:cubicBezTo>
                    <a:pt x="53" y="200"/>
                    <a:pt x="61" y="198"/>
                    <a:pt x="68" y="193"/>
                  </a:cubicBezTo>
                  <a:cubicBezTo>
                    <a:pt x="69" y="192"/>
                    <a:pt x="236" y="81"/>
                    <a:pt x="437" y="89"/>
                  </a:cubicBezTo>
                  <a:cubicBezTo>
                    <a:pt x="639" y="98"/>
                    <a:pt x="774" y="192"/>
                    <a:pt x="775" y="193"/>
                  </a:cubicBezTo>
                  <a:cubicBezTo>
                    <a:pt x="793" y="206"/>
                    <a:pt x="818" y="201"/>
                    <a:pt x="831" y="183"/>
                  </a:cubicBezTo>
                  <a:cubicBezTo>
                    <a:pt x="844" y="165"/>
                    <a:pt x="840" y="140"/>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7" name="Freeform 14"/>
            <p:cNvSpPr>
              <a:spLocks/>
            </p:cNvSpPr>
            <p:nvPr/>
          </p:nvSpPr>
          <p:spPr bwMode="auto">
            <a:xfrm>
              <a:off x="3829050" y="56784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4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3"/>
                    <a:pt x="23" y="128"/>
                  </a:cubicBezTo>
                  <a:cubicBezTo>
                    <a:pt x="4" y="140"/>
                    <a:pt x="0" y="165"/>
                    <a:pt x="12" y="183"/>
                  </a:cubicBezTo>
                  <a:cubicBezTo>
                    <a:pt x="20" y="195"/>
                    <a:pt x="32" y="201"/>
                    <a:pt x="45" y="201"/>
                  </a:cubicBezTo>
                  <a:cubicBezTo>
                    <a:pt x="53" y="201"/>
                    <a:pt x="61" y="199"/>
                    <a:pt x="68" y="194"/>
                  </a:cubicBezTo>
                  <a:cubicBezTo>
                    <a:pt x="69" y="193"/>
                    <a:pt x="236" y="82"/>
                    <a:pt x="437" y="90"/>
                  </a:cubicBezTo>
                  <a:cubicBezTo>
                    <a:pt x="639" y="99"/>
                    <a:pt x="774" y="193"/>
                    <a:pt x="775" y="194"/>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8" name="Freeform 15"/>
            <p:cNvSpPr>
              <a:spLocks/>
            </p:cNvSpPr>
            <p:nvPr/>
          </p:nvSpPr>
          <p:spPr bwMode="auto">
            <a:xfrm>
              <a:off x="3829050" y="5957888"/>
              <a:ext cx="627063" cy="153988"/>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8"/>
                    <a:pt x="68"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9" name="Freeform 16"/>
            <p:cNvSpPr>
              <a:spLocks/>
            </p:cNvSpPr>
            <p:nvPr/>
          </p:nvSpPr>
          <p:spPr bwMode="auto">
            <a:xfrm>
              <a:off x="4713288" y="5437188"/>
              <a:ext cx="627063" cy="152400"/>
            </a:xfrm>
            <a:custGeom>
              <a:avLst/>
              <a:gdLst>
                <a:gd name="T0" fmla="*/ 822 w 844"/>
                <a:gd name="T1" fmla="*/ 127 h 205"/>
                <a:gd name="T2" fmla="*/ 822 w 844"/>
                <a:gd name="T3" fmla="*/ 127 h 205"/>
                <a:gd name="T4" fmla="*/ 441 w 844"/>
                <a:gd name="T5" fmla="*/ 9 h 205"/>
                <a:gd name="T6" fmla="*/ 23 w 844"/>
                <a:gd name="T7" fmla="*/ 127 h 205"/>
                <a:gd name="T8" fmla="*/ 12 w 844"/>
                <a:gd name="T9" fmla="*/ 182 h 205"/>
                <a:gd name="T10" fmla="*/ 45 w 844"/>
                <a:gd name="T11" fmla="*/ 200 h 205"/>
                <a:gd name="T12" fmla="*/ 67 w 844"/>
                <a:gd name="T13" fmla="*/ 193 h 205"/>
                <a:gd name="T14" fmla="*/ 437 w 844"/>
                <a:gd name="T15" fmla="*/ 89 h 205"/>
                <a:gd name="T16" fmla="*/ 775 w 844"/>
                <a:gd name="T17" fmla="*/ 193 h 205"/>
                <a:gd name="T18" fmla="*/ 831 w 844"/>
                <a:gd name="T19" fmla="*/ 183 h 205"/>
                <a:gd name="T20" fmla="*/ 822 w 844"/>
                <a:gd name="T21" fmla="*/ 127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5">
                  <a:moveTo>
                    <a:pt x="822" y="127"/>
                  </a:moveTo>
                  <a:lnTo>
                    <a:pt x="822" y="127"/>
                  </a:lnTo>
                  <a:cubicBezTo>
                    <a:pt x="815" y="123"/>
                    <a:pt x="667" y="19"/>
                    <a:pt x="441" y="9"/>
                  </a:cubicBezTo>
                  <a:cubicBezTo>
                    <a:pt x="213" y="0"/>
                    <a:pt x="30" y="122"/>
                    <a:pt x="23" y="127"/>
                  </a:cubicBezTo>
                  <a:cubicBezTo>
                    <a:pt x="4" y="139"/>
                    <a:pt x="0" y="164"/>
                    <a:pt x="12" y="182"/>
                  </a:cubicBezTo>
                  <a:cubicBezTo>
                    <a:pt x="20" y="194"/>
                    <a:pt x="32" y="200"/>
                    <a:pt x="45" y="200"/>
                  </a:cubicBezTo>
                  <a:cubicBezTo>
                    <a:pt x="53" y="200"/>
                    <a:pt x="61" y="198"/>
                    <a:pt x="67" y="193"/>
                  </a:cubicBezTo>
                  <a:cubicBezTo>
                    <a:pt x="69" y="192"/>
                    <a:pt x="236" y="81"/>
                    <a:pt x="437" y="89"/>
                  </a:cubicBezTo>
                  <a:cubicBezTo>
                    <a:pt x="639" y="98"/>
                    <a:pt x="774" y="192"/>
                    <a:pt x="775" y="193"/>
                  </a:cubicBezTo>
                  <a:cubicBezTo>
                    <a:pt x="793" y="205"/>
                    <a:pt x="818" y="201"/>
                    <a:pt x="831" y="183"/>
                  </a:cubicBezTo>
                  <a:cubicBezTo>
                    <a:pt x="844" y="165"/>
                    <a:pt x="840" y="140"/>
                    <a:pt x="822" y="1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0" name="Freeform 17"/>
            <p:cNvSpPr>
              <a:spLocks/>
            </p:cNvSpPr>
            <p:nvPr/>
          </p:nvSpPr>
          <p:spPr bwMode="auto">
            <a:xfrm>
              <a:off x="4713288" y="57165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9"/>
                    <a:pt x="67"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1" name="Freeform 18"/>
            <p:cNvSpPr>
              <a:spLocks/>
            </p:cNvSpPr>
            <p:nvPr/>
          </p:nvSpPr>
          <p:spPr bwMode="auto">
            <a:xfrm>
              <a:off x="4713288" y="5997575"/>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7"/>
                  </a:cubicBezTo>
                  <a:cubicBezTo>
                    <a:pt x="4" y="140"/>
                    <a:pt x="0" y="165"/>
                    <a:pt x="12" y="183"/>
                  </a:cubicBezTo>
                  <a:cubicBezTo>
                    <a:pt x="20" y="194"/>
                    <a:pt x="32" y="201"/>
                    <a:pt x="45" y="201"/>
                  </a:cubicBezTo>
                  <a:cubicBezTo>
                    <a:pt x="53" y="201"/>
                    <a:pt x="61" y="198"/>
                    <a:pt x="67" y="194"/>
                  </a:cubicBezTo>
                  <a:cubicBezTo>
                    <a:pt x="69" y="193"/>
                    <a:pt x="236" y="82"/>
                    <a:pt x="437" y="90"/>
                  </a:cubicBezTo>
                  <a:cubicBezTo>
                    <a:pt x="639" y="98"/>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spTree>
    <p:extLst>
      <p:ext uri="{BB962C8B-B14F-4D97-AF65-F5344CB8AC3E}">
        <p14:creationId xmlns:p14="http://schemas.microsoft.com/office/powerpoint/2010/main" val="379777289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smtClean="0"/>
              <a:t>2</a:t>
            </a:r>
            <a:endParaRPr kumimoji="1" lang="zh-CN" altLang="en-US" dirty="0"/>
          </a:p>
        </p:txBody>
      </p:sp>
      <p:sp>
        <p:nvSpPr>
          <p:cNvPr id="3" name="文本占位符 2"/>
          <p:cNvSpPr>
            <a:spLocks noGrp="1"/>
          </p:cNvSpPr>
          <p:nvPr>
            <p:ph type="body" sz="quarter" idx="12"/>
          </p:nvPr>
        </p:nvSpPr>
        <p:spPr>
          <a:xfrm>
            <a:off x="878563" y="213648"/>
            <a:ext cx="4818852" cy="464425"/>
          </a:xfrm>
        </p:spPr>
        <p:txBody>
          <a:bodyPr>
            <a:normAutofit/>
          </a:bodyPr>
          <a:lstStyle/>
          <a:p>
            <a:r>
              <a:rPr kumimoji="1" lang="zh-CN" altLang="en-US" dirty="0"/>
              <a:t>结论</a:t>
            </a:r>
          </a:p>
        </p:txBody>
      </p:sp>
      <p:sp>
        <p:nvSpPr>
          <p:cNvPr id="261" name="文本框 260"/>
          <p:cNvSpPr txBox="1"/>
          <p:nvPr/>
        </p:nvSpPr>
        <p:spPr>
          <a:xfrm>
            <a:off x="806968" y="1010389"/>
            <a:ext cx="7530064" cy="5427127"/>
          </a:xfrm>
          <a:prstGeom prst="rect">
            <a:avLst/>
          </a:prstGeom>
          <a:noFill/>
        </p:spPr>
        <p:txBody>
          <a:bodyPr wrap="square" rtlCol="0">
            <a:spAutoFit/>
          </a:bodyPr>
          <a:lstStyle/>
          <a:p>
            <a:pPr indent="457200" defTabSz="609585">
              <a:lnSpc>
                <a:spcPct val="150000"/>
              </a:lnSpc>
              <a:spcBef>
                <a:spcPts val="1000"/>
              </a:spcBef>
            </a:pPr>
            <a:r>
              <a:rPr lang="zh-CN" altLang="en-US" sz="2000" dirty="0" smtClean="0">
                <a:latin typeface="微软雅黑" panose="020B0503020204020204" pitchFamily="34" charset="-122"/>
                <a:ea typeface="微软雅黑" panose="020B0503020204020204" pitchFamily="34" charset="-122"/>
              </a:rPr>
              <a:t>纳米</a:t>
            </a:r>
            <a:r>
              <a:rPr lang="zh-CN" altLang="en-US" sz="2000" dirty="0">
                <a:latin typeface="微软雅黑" panose="020B0503020204020204" pitchFamily="34" charset="-122"/>
                <a:ea typeface="微软雅黑" panose="020B0503020204020204" pitchFamily="34" charset="-122"/>
              </a:rPr>
              <a:t>颗粒载药胶束是近年来在抗癌药物载体领域的热门研究方向。</a:t>
            </a:r>
          </a:p>
          <a:p>
            <a:pPr indent="457200" defTabSz="609585">
              <a:lnSpc>
                <a:spcPct val="150000"/>
              </a:lnSpc>
              <a:spcBef>
                <a:spcPts val="1000"/>
              </a:spcBef>
            </a:pPr>
            <a:r>
              <a:rPr lang="zh-CN" altLang="en-US" sz="2000" dirty="0">
                <a:latin typeface="微软雅黑" panose="020B0503020204020204" pitchFamily="34" charset="-122"/>
                <a:ea typeface="微软雅黑" panose="020B0503020204020204" pitchFamily="34" charset="-122"/>
              </a:rPr>
              <a:t>本实验合成了两种两亲性聚合物，即具有还原敏感性的</a:t>
            </a:r>
            <a:r>
              <a:rPr lang="en-US" altLang="zh-CN" sz="2000" dirty="0" err="1">
                <a:latin typeface="微软雅黑" panose="020B0503020204020204" pitchFamily="34" charset="-122"/>
                <a:ea typeface="微软雅黑" panose="020B0503020204020204" pitchFamily="34" charset="-122"/>
              </a:rPr>
              <a:t>Py</a:t>
            </a:r>
            <a:r>
              <a:rPr lang="en-US" altLang="zh-CN" sz="2000" dirty="0">
                <a:latin typeface="微软雅黑" panose="020B0503020204020204" pitchFamily="34" charset="-122"/>
                <a:ea typeface="微软雅黑" panose="020B0503020204020204" pitchFamily="34" charset="-122"/>
              </a:rPr>
              <a:t>-</a:t>
            </a:r>
            <a:r>
              <a:rPr lang="en-US" altLang="zh-CN" sz="2000" dirty="0" err="1">
                <a:latin typeface="微软雅黑" panose="020B0503020204020204" pitchFamily="34" charset="-122"/>
                <a:ea typeface="微软雅黑" panose="020B0503020204020204" pitchFamily="34" charset="-122"/>
              </a:rPr>
              <a:t>ss</a:t>
            </a:r>
            <a:r>
              <a:rPr lang="en-US" altLang="zh-CN" sz="2000" dirty="0">
                <a:latin typeface="微软雅黑" panose="020B0503020204020204" pitchFamily="34" charset="-122"/>
                <a:ea typeface="微软雅黑" panose="020B0503020204020204" pitchFamily="34" charset="-122"/>
              </a:rPr>
              <a:t>-PEG-</a:t>
            </a:r>
            <a:r>
              <a:rPr lang="en-US" altLang="zh-CN" sz="2000" dirty="0" err="1">
                <a:latin typeface="微软雅黑" panose="020B0503020204020204" pitchFamily="34" charset="-122"/>
                <a:ea typeface="微软雅黑" panose="020B0503020204020204" pitchFamily="34" charset="-122"/>
              </a:rPr>
              <a:t>ss</a:t>
            </a:r>
            <a:r>
              <a:rPr lang="en-US" altLang="zh-CN" sz="2000" dirty="0">
                <a:latin typeface="微软雅黑" panose="020B0503020204020204" pitchFamily="34" charset="-122"/>
                <a:ea typeface="微软雅黑" panose="020B0503020204020204" pitchFamily="34" charset="-122"/>
              </a:rPr>
              <a:t>-</a:t>
            </a:r>
            <a:r>
              <a:rPr lang="en-US" altLang="zh-CN" sz="2000" dirty="0" err="1">
                <a:latin typeface="微软雅黑" panose="020B0503020204020204" pitchFamily="34" charset="-122"/>
                <a:ea typeface="微软雅黑" panose="020B0503020204020204" pitchFamily="34" charset="-122"/>
              </a:rPr>
              <a:t>Py</a:t>
            </a:r>
            <a:r>
              <a:rPr lang="zh-CN" altLang="en-US" sz="2000" dirty="0">
                <a:latin typeface="微软雅黑" panose="020B0503020204020204" pitchFamily="34" charset="-122"/>
                <a:ea typeface="微软雅黑" panose="020B0503020204020204" pitchFamily="34" charset="-122"/>
              </a:rPr>
              <a:t>和没有还原敏感性的</a:t>
            </a:r>
            <a:r>
              <a:rPr lang="en-US" altLang="zh-CN" sz="2000" dirty="0" err="1">
                <a:latin typeface="微软雅黑" panose="020B0503020204020204" pitchFamily="34" charset="-122"/>
                <a:ea typeface="微软雅黑" panose="020B0503020204020204" pitchFamily="34" charset="-122"/>
              </a:rPr>
              <a:t>Py</a:t>
            </a:r>
            <a:r>
              <a:rPr lang="en-US" altLang="zh-CN" sz="2000" dirty="0">
                <a:latin typeface="微软雅黑" panose="020B0503020204020204" pitchFamily="34" charset="-122"/>
                <a:ea typeface="微软雅黑" panose="020B0503020204020204" pitchFamily="34" charset="-122"/>
              </a:rPr>
              <a:t>-PEG-</a:t>
            </a:r>
            <a:r>
              <a:rPr lang="en-US" altLang="zh-CN" sz="2000" dirty="0" err="1">
                <a:latin typeface="微软雅黑" panose="020B0503020204020204" pitchFamily="34" charset="-122"/>
                <a:ea typeface="微软雅黑" panose="020B0503020204020204" pitchFamily="34" charset="-122"/>
              </a:rPr>
              <a:t>Py</a:t>
            </a:r>
            <a:r>
              <a:rPr lang="zh-CN" altLang="en-US" sz="2000" dirty="0">
                <a:latin typeface="微软雅黑" panose="020B0503020204020204" pitchFamily="34" charset="-122"/>
                <a:ea typeface="微软雅黑" panose="020B0503020204020204" pitchFamily="34" charset="-122"/>
              </a:rPr>
              <a:t>。并并通过核磁图谱、红外图谱，验证了合成的材料的正确性。</a:t>
            </a:r>
          </a:p>
          <a:p>
            <a:pPr indent="457200" defTabSz="609585">
              <a:lnSpc>
                <a:spcPct val="150000"/>
              </a:lnSpc>
              <a:spcBef>
                <a:spcPts val="1000"/>
              </a:spcBef>
            </a:pPr>
            <a:r>
              <a:rPr lang="zh-CN" altLang="en-US" sz="2000" dirty="0">
                <a:latin typeface="微软雅黑" panose="020B0503020204020204" pitchFamily="34" charset="-122"/>
                <a:ea typeface="微软雅黑" panose="020B0503020204020204" pitchFamily="34" charset="-122"/>
              </a:rPr>
              <a:t>通过制备这两种胶束的空白胶束，并测定了其胶束的临界胶束浓度。结果载药品和对照品都显示出较小的临界胶束浓度。这显示出该聚合物胶束具有对溶液稀释较高的抗性。胶束的粒径大约分布在</a:t>
            </a:r>
            <a:r>
              <a:rPr lang="en-US" altLang="zh-CN" sz="2000" dirty="0">
                <a:latin typeface="微软雅黑" panose="020B0503020204020204" pitchFamily="34" charset="-122"/>
                <a:ea typeface="微软雅黑" panose="020B0503020204020204" pitchFamily="34" charset="-122"/>
              </a:rPr>
              <a:t>50nm-110nm</a:t>
            </a:r>
            <a:r>
              <a:rPr lang="zh-CN" altLang="en-US" sz="2000" dirty="0">
                <a:latin typeface="微软雅黑" panose="020B0503020204020204" pitchFamily="34" charset="-122"/>
                <a:ea typeface="微软雅黑" panose="020B0503020204020204" pitchFamily="34" charset="-122"/>
              </a:rPr>
              <a:t>之间，且</a:t>
            </a:r>
            <a:r>
              <a:rPr lang="en-US" altLang="zh-CN" sz="2000" dirty="0" err="1">
                <a:latin typeface="微软雅黑" panose="020B0503020204020204" pitchFamily="34" charset="-122"/>
                <a:ea typeface="微软雅黑" panose="020B0503020204020204" pitchFamily="34" charset="-122"/>
              </a:rPr>
              <a:t>Py</a:t>
            </a:r>
            <a:r>
              <a:rPr lang="en-US" altLang="zh-CN" sz="2000" dirty="0">
                <a:latin typeface="微软雅黑" panose="020B0503020204020204" pitchFamily="34" charset="-122"/>
                <a:ea typeface="微软雅黑" panose="020B0503020204020204" pitchFamily="34" charset="-122"/>
              </a:rPr>
              <a:t>-</a:t>
            </a:r>
            <a:r>
              <a:rPr lang="en-US" altLang="zh-CN" sz="2000" dirty="0" err="1">
                <a:latin typeface="微软雅黑" panose="020B0503020204020204" pitchFamily="34" charset="-122"/>
                <a:ea typeface="微软雅黑" panose="020B0503020204020204" pitchFamily="34" charset="-122"/>
              </a:rPr>
              <a:t>ss</a:t>
            </a:r>
            <a:r>
              <a:rPr lang="en-US" altLang="zh-CN" sz="2000" dirty="0">
                <a:latin typeface="微软雅黑" panose="020B0503020204020204" pitchFamily="34" charset="-122"/>
                <a:ea typeface="微软雅黑" panose="020B0503020204020204" pitchFamily="34" charset="-122"/>
              </a:rPr>
              <a:t>-PEG-</a:t>
            </a:r>
            <a:r>
              <a:rPr lang="en-US" altLang="zh-CN" sz="2000" dirty="0" err="1">
                <a:latin typeface="微软雅黑" panose="020B0503020204020204" pitchFamily="34" charset="-122"/>
                <a:ea typeface="微软雅黑" panose="020B0503020204020204" pitchFamily="34" charset="-122"/>
              </a:rPr>
              <a:t>ss</a:t>
            </a:r>
            <a:r>
              <a:rPr lang="en-US" altLang="zh-CN" sz="2000" dirty="0">
                <a:latin typeface="微软雅黑" panose="020B0503020204020204" pitchFamily="34" charset="-122"/>
                <a:ea typeface="微软雅黑" panose="020B0503020204020204" pitchFamily="34" charset="-122"/>
              </a:rPr>
              <a:t>-</a:t>
            </a:r>
            <a:r>
              <a:rPr lang="en-US" altLang="zh-CN" sz="2000" dirty="0" err="1">
                <a:latin typeface="微软雅黑" panose="020B0503020204020204" pitchFamily="34" charset="-122"/>
                <a:ea typeface="微软雅黑" panose="020B0503020204020204" pitchFamily="34" charset="-122"/>
              </a:rPr>
              <a:t>Py</a:t>
            </a:r>
            <a:r>
              <a:rPr lang="zh-CN" altLang="en-US" sz="2000" dirty="0">
                <a:latin typeface="微软雅黑" panose="020B0503020204020204" pitchFamily="34" charset="-122"/>
                <a:ea typeface="微软雅黑" panose="020B0503020204020204" pitchFamily="34" charset="-122"/>
              </a:rPr>
              <a:t>胶束粒径普遍比</a:t>
            </a:r>
            <a:r>
              <a:rPr lang="en-US" altLang="zh-CN" sz="2000" dirty="0" err="1">
                <a:latin typeface="微软雅黑" panose="020B0503020204020204" pitchFamily="34" charset="-122"/>
                <a:ea typeface="微软雅黑" panose="020B0503020204020204" pitchFamily="34" charset="-122"/>
              </a:rPr>
              <a:t>Py</a:t>
            </a:r>
            <a:r>
              <a:rPr lang="en-US" altLang="zh-CN" sz="2000" dirty="0">
                <a:latin typeface="微软雅黑" panose="020B0503020204020204" pitchFamily="34" charset="-122"/>
                <a:ea typeface="微软雅黑" panose="020B0503020204020204" pitchFamily="34" charset="-122"/>
              </a:rPr>
              <a:t>-PEG-</a:t>
            </a:r>
            <a:r>
              <a:rPr lang="en-US" altLang="zh-CN" sz="2000" dirty="0" err="1">
                <a:latin typeface="微软雅黑" panose="020B0503020204020204" pitchFamily="34" charset="-122"/>
                <a:ea typeface="微软雅黑" panose="020B0503020204020204" pitchFamily="34" charset="-122"/>
              </a:rPr>
              <a:t>Py</a:t>
            </a:r>
            <a:r>
              <a:rPr lang="zh-CN" altLang="en-US" sz="2000" dirty="0">
                <a:latin typeface="微软雅黑" panose="020B0503020204020204" pitchFamily="34" charset="-122"/>
                <a:ea typeface="微软雅黑" panose="020B0503020204020204" pitchFamily="34" charset="-122"/>
              </a:rPr>
              <a:t>胶束的大，这是因为两者相比</a:t>
            </a:r>
            <a:r>
              <a:rPr lang="en-US" altLang="zh-CN" sz="2000" dirty="0" err="1">
                <a:latin typeface="微软雅黑" panose="020B0503020204020204" pitchFamily="34" charset="-122"/>
                <a:ea typeface="微软雅黑" panose="020B0503020204020204" pitchFamily="34" charset="-122"/>
              </a:rPr>
              <a:t>Py</a:t>
            </a:r>
            <a:r>
              <a:rPr lang="en-US" altLang="zh-CN" sz="2000" dirty="0">
                <a:latin typeface="微软雅黑" panose="020B0503020204020204" pitchFamily="34" charset="-122"/>
                <a:ea typeface="微软雅黑" panose="020B0503020204020204" pitchFamily="34" charset="-122"/>
              </a:rPr>
              <a:t>-</a:t>
            </a:r>
            <a:r>
              <a:rPr lang="en-US" altLang="zh-CN" sz="2000" dirty="0" err="1">
                <a:latin typeface="微软雅黑" panose="020B0503020204020204" pitchFamily="34" charset="-122"/>
                <a:ea typeface="微软雅黑" panose="020B0503020204020204" pitchFamily="34" charset="-122"/>
              </a:rPr>
              <a:t>ss</a:t>
            </a:r>
            <a:r>
              <a:rPr lang="en-US" altLang="zh-CN" sz="2000" dirty="0">
                <a:latin typeface="微软雅黑" panose="020B0503020204020204" pitchFamily="34" charset="-122"/>
                <a:ea typeface="微软雅黑" panose="020B0503020204020204" pitchFamily="34" charset="-122"/>
              </a:rPr>
              <a:t>-PEG-</a:t>
            </a:r>
            <a:r>
              <a:rPr lang="en-US" altLang="zh-CN" sz="2000" dirty="0" err="1">
                <a:latin typeface="微软雅黑" panose="020B0503020204020204" pitchFamily="34" charset="-122"/>
                <a:ea typeface="微软雅黑" panose="020B0503020204020204" pitchFamily="34" charset="-122"/>
              </a:rPr>
              <a:t>ss</a:t>
            </a:r>
            <a:r>
              <a:rPr lang="en-US" altLang="zh-CN" sz="2000" dirty="0">
                <a:latin typeface="微软雅黑" panose="020B0503020204020204" pitchFamily="34" charset="-122"/>
                <a:ea typeface="微软雅黑" panose="020B0503020204020204" pitchFamily="34" charset="-122"/>
              </a:rPr>
              <a:t>-</a:t>
            </a:r>
            <a:r>
              <a:rPr lang="en-US" altLang="zh-CN" sz="2000" dirty="0" err="1">
                <a:latin typeface="微软雅黑" panose="020B0503020204020204" pitchFamily="34" charset="-122"/>
                <a:ea typeface="微软雅黑" panose="020B0503020204020204" pitchFamily="34" charset="-122"/>
              </a:rPr>
              <a:t>Py</a:t>
            </a:r>
            <a:r>
              <a:rPr lang="zh-CN" altLang="en-US" sz="2000" dirty="0">
                <a:latin typeface="微软雅黑" panose="020B0503020204020204" pitchFamily="34" charset="-122"/>
                <a:ea typeface="微软雅黑" panose="020B0503020204020204" pitchFamily="34" charset="-122"/>
              </a:rPr>
              <a:t>胶束单体中的疏水基团相对较大，提高了胶束的粒径</a:t>
            </a:r>
            <a:r>
              <a:rPr lang="zh-CN" altLang="en-US" sz="2000" dirty="0" smtClean="0">
                <a:latin typeface="微软雅黑" panose="020B0503020204020204" pitchFamily="34" charset="-122"/>
                <a:ea typeface="微软雅黑" panose="020B0503020204020204" pitchFamily="34" charset="-122"/>
              </a:rPr>
              <a:t>。</a:t>
            </a:r>
            <a:endParaRPr lang="zh-CN" altLang="en-US" sz="20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487561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p:txBody>
          <a:bodyPr>
            <a:normAutofit fontScale="92500"/>
          </a:bodyPr>
          <a:lstStyle/>
          <a:p>
            <a:r>
              <a:rPr kumimoji="1" lang="zh-CN" altLang="en-US" dirty="0" smtClean="0"/>
              <a:t>第四部分</a:t>
            </a:r>
            <a:endParaRPr kumimoji="1" lang="zh-CN" altLang="en-US" dirty="0"/>
          </a:p>
        </p:txBody>
      </p:sp>
      <p:sp>
        <p:nvSpPr>
          <p:cNvPr id="3" name="文本占位符 2"/>
          <p:cNvSpPr>
            <a:spLocks noGrp="1"/>
          </p:cNvSpPr>
          <p:nvPr>
            <p:ph type="body" sz="quarter" idx="13"/>
          </p:nvPr>
        </p:nvSpPr>
        <p:spPr/>
        <p:txBody>
          <a:bodyPr>
            <a:normAutofit fontScale="92500"/>
          </a:bodyPr>
          <a:lstStyle/>
          <a:p>
            <a:r>
              <a:rPr kumimoji="1" lang="zh-CN" altLang="en-US" dirty="0" smtClean="0"/>
              <a:t>参考文献</a:t>
            </a:r>
            <a:endParaRPr kumimoji="1" lang="zh-CN" altLang="en-US" dirty="0"/>
          </a:p>
        </p:txBody>
      </p:sp>
      <p:grpSp>
        <p:nvGrpSpPr>
          <p:cNvPr id="4" name="组合 22"/>
          <p:cNvGrpSpPr/>
          <p:nvPr/>
        </p:nvGrpSpPr>
        <p:grpSpPr>
          <a:xfrm>
            <a:off x="4174557" y="3477426"/>
            <a:ext cx="794889" cy="623974"/>
            <a:chOff x="3654425" y="5089525"/>
            <a:chExt cx="1860550" cy="1460500"/>
          </a:xfrm>
          <a:solidFill>
            <a:schemeClr val="accent2">
              <a:lumMod val="20000"/>
              <a:lumOff val="80000"/>
            </a:schemeClr>
          </a:solidFill>
        </p:grpSpPr>
        <p:sp>
          <p:nvSpPr>
            <p:cNvPr id="5" name="Freeform 12"/>
            <p:cNvSpPr>
              <a:spLocks noEditPoints="1"/>
            </p:cNvSpPr>
            <p:nvPr/>
          </p:nvSpPr>
          <p:spPr bwMode="auto">
            <a:xfrm>
              <a:off x="3654425" y="5089525"/>
              <a:ext cx="1860550" cy="1460500"/>
            </a:xfrm>
            <a:custGeom>
              <a:avLst/>
              <a:gdLst>
                <a:gd name="T0" fmla="*/ 2372 w 2506"/>
                <a:gd name="T1" fmla="*/ 1716 h 1970"/>
                <a:gd name="T2" fmla="*/ 2372 w 2506"/>
                <a:gd name="T3" fmla="*/ 1716 h 1970"/>
                <a:gd name="T4" fmla="*/ 1858 w 2506"/>
                <a:gd name="T5" fmla="*/ 1575 h 1970"/>
                <a:gd name="T6" fmla="*/ 1818 w 2506"/>
                <a:gd name="T7" fmla="*/ 1576 h 1970"/>
                <a:gd name="T8" fmla="*/ 1323 w 2506"/>
                <a:gd name="T9" fmla="*/ 1715 h 1970"/>
                <a:gd name="T10" fmla="*/ 1323 w 2506"/>
                <a:gd name="T11" fmla="*/ 308 h 1970"/>
                <a:gd name="T12" fmla="*/ 1847 w 2506"/>
                <a:gd name="T13" fmla="*/ 133 h 1970"/>
                <a:gd name="T14" fmla="*/ 2372 w 2506"/>
                <a:gd name="T15" fmla="*/ 310 h 1970"/>
                <a:gd name="T16" fmla="*/ 2372 w 2506"/>
                <a:gd name="T17" fmla="*/ 1716 h 1970"/>
                <a:gd name="T18" fmla="*/ 1182 w 2506"/>
                <a:gd name="T19" fmla="*/ 1715 h 1970"/>
                <a:gd name="T20" fmla="*/ 1182 w 2506"/>
                <a:gd name="T21" fmla="*/ 1715 h 1970"/>
                <a:gd name="T22" fmla="*/ 688 w 2506"/>
                <a:gd name="T23" fmla="*/ 1576 h 1970"/>
                <a:gd name="T24" fmla="*/ 647 w 2506"/>
                <a:gd name="T25" fmla="*/ 1575 h 1970"/>
                <a:gd name="T26" fmla="*/ 133 w 2506"/>
                <a:gd name="T27" fmla="*/ 1716 h 1970"/>
                <a:gd name="T28" fmla="*/ 133 w 2506"/>
                <a:gd name="T29" fmla="*/ 310 h 1970"/>
                <a:gd name="T30" fmla="*/ 659 w 2506"/>
                <a:gd name="T31" fmla="*/ 133 h 1970"/>
                <a:gd name="T32" fmla="*/ 1182 w 2506"/>
                <a:gd name="T33" fmla="*/ 308 h 1970"/>
                <a:gd name="T34" fmla="*/ 1182 w 2506"/>
                <a:gd name="T35" fmla="*/ 1715 h 1970"/>
                <a:gd name="T36" fmla="*/ 1849 w 2506"/>
                <a:gd name="T37" fmla="*/ 0 h 1970"/>
                <a:gd name="T38" fmla="*/ 1849 w 2506"/>
                <a:gd name="T39" fmla="*/ 0 h 1970"/>
                <a:gd name="T40" fmla="*/ 1823 w 2506"/>
                <a:gd name="T41" fmla="*/ 0 h 1970"/>
                <a:gd name="T42" fmla="*/ 1253 w 2506"/>
                <a:gd name="T43" fmla="*/ 184 h 1970"/>
                <a:gd name="T44" fmla="*/ 683 w 2506"/>
                <a:gd name="T45" fmla="*/ 0 h 1970"/>
                <a:gd name="T46" fmla="*/ 657 w 2506"/>
                <a:gd name="T47" fmla="*/ 0 h 1970"/>
                <a:gd name="T48" fmla="*/ 5 w 2506"/>
                <a:gd name="T49" fmla="*/ 267 h 1970"/>
                <a:gd name="T50" fmla="*/ 0 w 2506"/>
                <a:gd name="T51" fmla="*/ 279 h 1970"/>
                <a:gd name="T52" fmla="*/ 0 w 2506"/>
                <a:gd name="T53" fmla="*/ 1970 h 1970"/>
                <a:gd name="T54" fmla="*/ 107 w 2506"/>
                <a:gd name="T55" fmla="*/ 1889 h 1970"/>
                <a:gd name="T56" fmla="*/ 682 w 2506"/>
                <a:gd name="T57" fmla="*/ 1709 h 1970"/>
                <a:gd name="T58" fmla="*/ 1190 w 2506"/>
                <a:gd name="T59" fmla="*/ 1876 h 1970"/>
                <a:gd name="T60" fmla="*/ 1208 w 2506"/>
                <a:gd name="T61" fmla="*/ 1888 h 1970"/>
                <a:gd name="T62" fmla="*/ 1253 w 2506"/>
                <a:gd name="T63" fmla="*/ 1924 h 1970"/>
                <a:gd name="T64" fmla="*/ 1298 w 2506"/>
                <a:gd name="T65" fmla="*/ 1888 h 1970"/>
                <a:gd name="T66" fmla="*/ 1316 w 2506"/>
                <a:gd name="T67" fmla="*/ 1876 h 1970"/>
                <a:gd name="T68" fmla="*/ 1824 w 2506"/>
                <a:gd name="T69" fmla="*/ 1709 h 1970"/>
                <a:gd name="T70" fmla="*/ 2399 w 2506"/>
                <a:gd name="T71" fmla="*/ 1889 h 1970"/>
                <a:gd name="T72" fmla="*/ 2506 w 2506"/>
                <a:gd name="T73" fmla="*/ 1970 h 1970"/>
                <a:gd name="T74" fmla="*/ 2506 w 2506"/>
                <a:gd name="T75" fmla="*/ 279 h 1970"/>
                <a:gd name="T76" fmla="*/ 2501 w 2506"/>
                <a:gd name="T77" fmla="*/ 267 h 1970"/>
                <a:gd name="T78" fmla="*/ 1849 w 2506"/>
                <a:gd name="T79" fmla="*/ 0 h 1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06" h="1970">
                  <a:moveTo>
                    <a:pt x="2372" y="1716"/>
                  </a:moveTo>
                  <a:lnTo>
                    <a:pt x="2372" y="1716"/>
                  </a:lnTo>
                  <a:cubicBezTo>
                    <a:pt x="2261" y="1655"/>
                    <a:pt x="2075" y="1575"/>
                    <a:pt x="1858" y="1575"/>
                  </a:cubicBezTo>
                  <a:cubicBezTo>
                    <a:pt x="1845" y="1575"/>
                    <a:pt x="1831" y="1576"/>
                    <a:pt x="1818" y="1576"/>
                  </a:cubicBezTo>
                  <a:cubicBezTo>
                    <a:pt x="1599" y="1587"/>
                    <a:pt x="1427" y="1659"/>
                    <a:pt x="1323" y="1715"/>
                  </a:cubicBezTo>
                  <a:lnTo>
                    <a:pt x="1323" y="308"/>
                  </a:lnTo>
                  <a:cubicBezTo>
                    <a:pt x="1347" y="271"/>
                    <a:pt x="1462" y="127"/>
                    <a:pt x="1847" y="133"/>
                  </a:cubicBezTo>
                  <a:cubicBezTo>
                    <a:pt x="2229" y="140"/>
                    <a:pt x="2347" y="273"/>
                    <a:pt x="2372" y="310"/>
                  </a:cubicBezTo>
                  <a:lnTo>
                    <a:pt x="2372" y="1716"/>
                  </a:lnTo>
                  <a:close/>
                  <a:moveTo>
                    <a:pt x="1182" y="1715"/>
                  </a:moveTo>
                  <a:lnTo>
                    <a:pt x="1182" y="1715"/>
                  </a:lnTo>
                  <a:cubicBezTo>
                    <a:pt x="1079" y="1659"/>
                    <a:pt x="906" y="1587"/>
                    <a:pt x="688" y="1576"/>
                  </a:cubicBezTo>
                  <a:cubicBezTo>
                    <a:pt x="674" y="1576"/>
                    <a:pt x="661" y="1575"/>
                    <a:pt x="647" y="1575"/>
                  </a:cubicBezTo>
                  <a:cubicBezTo>
                    <a:pt x="431" y="1575"/>
                    <a:pt x="244" y="1655"/>
                    <a:pt x="133" y="1716"/>
                  </a:cubicBezTo>
                  <a:lnTo>
                    <a:pt x="133" y="310"/>
                  </a:lnTo>
                  <a:cubicBezTo>
                    <a:pt x="159" y="273"/>
                    <a:pt x="276" y="140"/>
                    <a:pt x="659" y="133"/>
                  </a:cubicBezTo>
                  <a:cubicBezTo>
                    <a:pt x="1044" y="127"/>
                    <a:pt x="1159" y="271"/>
                    <a:pt x="1182" y="308"/>
                  </a:cubicBezTo>
                  <a:lnTo>
                    <a:pt x="1182" y="1715"/>
                  </a:lnTo>
                  <a:close/>
                  <a:moveTo>
                    <a:pt x="1849" y="0"/>
                  </a:moveTo>
                  <a:lnTo>
                    <a:pt x="1849" y="0"/>
                  </a:lnTo>
                  <a:cubicBezTo>
                    <a:pt x="1840" y="0"/>
                    <a:pt x="1831" y="0"/>
                    <a:pt x="1823" y="0"/>
                  </a:cubicBezTo>
                  <a:cubicBezTo>
                    <a:pt x="1490" y="0"/>
                    <a:pt x="1328" y="105"/>
                    <a:pt x="1253" y="184"/>
                  </a:cubicBezTo>
                  <a:cubicBezTo>
                    <a:pt x="1178" y="105"/>
                    <a:pt x="1015" y="0"/>
                    <a:pt x="683" y="0"/>
                  </a:cubicBezTo>
                  <a:cubicBezTo>
                    <a:pt x="674" y="0"/>
                    <a:pt x="666" y="0"/>
                    <a:pt x="657" y="0"/>
                  </a:cubicBezTo>
                  <a:cubicBezTo>
                    <a:pt x="127" y="9"/>
                    <a:pt x="16" y="240"/>
                    <a:pt x="5" y="267"/>
                  </a:cubicBezTo>
                  <a:lnTo>
                    <a:pt x="0" y="279"/>
                  </a:lnTo>
                  <a:lnTo>
                    <a:pt x="0" y="1970"/>
                  </a:lnTo>
                  <a:lnTo>
                    <a:pt x="107" y="1889"/>
                  </a:lnTo>
                  <a:cubicBezTo>
                    <a:pt x="109" y="1887"/>
                    <a:pt x="369" y="1695"/>
                    <a:pt x="682" y="1709"/>
                  </a:cubicBezTo>
                  <a:cubicBezTo>
                    <a:pt x="943" y="1722"/>
                    <a:pt x="1133" y="1837"/>
                    <a:pt x="1190" y="1876"/>
                  </a:cubicBezTo>
                  <a:cubicBezTo>
                    <a:pt x="1201" y="1883"/>
                    <a:pt x="1207" y="1888"/>
                    <a:pt x="1208" y="1888"/>
                  </a:cubicBezTo>
                  <a:lnTo>
                    <a:pt x="1253" y="1924"/>
                  </a:lnTo>
                  <a:lnTo>
                    <a:pt x="1298" y="1888"/>
                  </a:lnTo>
                  <a:cubicBezTo>
                    <a:pt x="1298" y="1888"/>
                    <a:pt x="1304" y="1883"/>
                    <a:pt x="1316" y="1876"/>
                  </a:cubicBezTo>
                  <a:cubicBezTo>
                    <a:pt x="1373" y="1837"/>
                    <a:pt x="1563" y="1722"/>
                    <a:pt x="1824" y="1709"/>
                  </a:cubicBezTo>
                  <a:cubicBezTo>
                    <a:pt x="2135" y="1695"/>
                    <a:pt x="2396" y="1887"/>
                    <a:pt x="2399" y="1889"/>
                  </a:cubicBezTo>
                  <a:lnTo>
                    <a:pt x="2506" y="1970"/>
                  </a:lnTo>
                  <a:lnTo>
                    <a:pt x="2506" y="279"/>
                  </a:lnTo>
                  <a:lnTo>
                    <a:pt x="2501" y="267"/>
                  </a:lnTo>
                  <a:cubicBezTo>
                    <a:pt x="2490" y="240"/>
                    <a:pt x="2379" y="9"/>
                    <a:pt x="1849"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6" name="Freeform 13"/>
            <p:cNvSpPr>
              <a:spLocks/>
            </p:cNvSpPr>
            <p:nvPr/>
          </p:nvSpPr>
          <p:spPr bwMode="auto">
            <a:xfrm>
              <a:off x="3829050" y="5399088"/>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0 h 206"/>
                <a:gd name="T12" fmla="*/ 68 w 844"/>
                <a:gd name="T13" fmla="*/ 193 h 206"/>
                <a:gd name="T14" fmla="*/ 437 w 844"/>
                <a:gd name="T15" fmla="*/ 89 h 206"/>
                <a:gd name="T16" fmla="*/ 775 w 844"/>
                <a:gd name="T17" fmla="*/ 193 h 206"/>
                <a:gd name="T18" fmla="*/ 831 w 844"/>
                <a:gd name="T19" fmla="*/ 183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3"/>
                    <a:pt x="667" y="19"/>
                    <a:pt x="441" y="10"/>
                  </a:cubicBezTo>
                  <a:cubicBezTo>
                    <a:pt x="213" y="0"/>
                    <a:pt x="30" y="122"/>
                    <a:pt x="23" y="127"/>
                  </a:cubicBezTo>
                  <a:cubicBezTo>
                    <a:pt x="4" y="139"/>
                    <a:pt x="0" y="164"/>
                    <a:pt x="12" y="183"/>
                  </a:cubicBezTo>
                  <a:cubicBezTo>
                    <a:pt x="20" y="194"/>
                    <a:pt x="32" y="200"/>
                    <a:pt x="45" y="200"/>
                  </a:cubicBezTo>
                  <a:cubicBezTo>
                    <a:pt x="53" y="200"/>
                    <a:pt x="61" y="198"/>
                    <a:pt x="68" y="193"/>
                  </a:cubicBezTo>
                  <a:cubicBezTo>
                    <a:pt x="69" y="192"/>
                    <a:pt x="236" y="81"/>
                    <a:pt x="437" y="89"/>
                  </a:cubicBezTo>
                  <a:cubicBezTo>
                    <a:pt x="639" y="98"/>
                    <a:pt x="774" y="192"/>
                    <a:pt x="775" y="193"/>
                  </a:cubicBezTo>
                  <a:cubicBezTo>
                    <a:pt x="793" y="206"/>
                    <a:pt x="818" y="201"/>
                    <a:pt x="831" y="183"/>
                  </a:cubicBezTo>
                  <a:cubicBezTo>
                    <a:pt x="844" y="165"/>
                    <a:pt x="840" y="140"/>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7" name="Freeform 14"/>
            <p:cNvSpPr>
              <a:spLocks/>
            </p:cNvSpPr>
            <p:nvPr/>
          </p:nvSpPr>
          <p:spPr bwMode="auto">
            <a:xfrm>
              <a:off x="3829050" y="56784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4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3"/>
                    <a:pt x="23" y="128"/>
                  </a:cubicBezTo>
                  <a:cubicBezTo>
                    <a:pt x="4" y="140"/>
                    <a:pt x="0" y="165"/>
                    <a:pt x="12" y="183"/>
                  </a:cubicBezTo>
                  <a:cubicBezTo>
                    <a:pt x="20" y="195"/>
                    <a:pt x="32" y="201"/>
                    <a:pt x="45" y="201"/>
                  </a:cubicBezTo>
                  <a:cubicBezTo>
                    <a:pt x="53" y="201"/>
                    <a:pt x="61" y="199"/>
                    <a:pt x="68" y="194"/>
                  </a:cubicBezTo>
                  <a:cubicBezTo>
                    <a:pt x="69" y="193"/>
                    <a:pt x="236" y="82"/>
                    <a:pt x="437" y="90"/>
                  </a:cubicBezTo>
                  <a:cubicBezTo>
                    <a:pt x="639" y="99"/>
                    <a:pt x="774" y="193"/>
                    <a:pt x="775" y="194"/>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8" name="Freeform 15"/>
            <p:cNvSpPr>
              <a:spLocks/>
            </p:cNvSpPr>
            <p:nvPr/>
          </p:nvSpPr>
          <p:spPr bwMode="auto">
            <a:xfrm>
              <a:off x="3829050" y="5957888"/>
              <a:ext cx="627063" cy="153988"/>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8"/>
                    <a:pt x="68"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9" name="Freeform 16"/>
            <p:cNvSpPr>
              <a:spLocks/>
            </p:cNvSpPr>
            <p:nvPr/>
          </p:nvSpPr>
          <p:spPr bwMode="auto">
            <a:xfrm>
              <a:off x="4713288" y="5437188"/>
              <a:ext cx="627063" cy="152400"/>
            </a:xfrm>
            <a:custGeom>
              <a:avLst/>
              <a:gdLst>
                <a:gd name="T0" fmla="*/ 822 w 844"/>
                <a:gd name="T1" fmla="*/ 127 h 205"/>
                <a:gd name="T2" fmla="*/ 822 w 844"/>
                <a:gd name="T3" fmla="*/ 127 h 205"/>
                <a:gd name="T4" fmla="*/ 441 w 844"/>
                <a:gd name="T5" fmla="*/ 9 h 205"/>
                <a:gd name="T6" fmla="*/ 23 w 844"/>
                <a:gd name="T7" fmla="*/ 127 h 205"/>
                <a:gd name="T8" fmla="*/ 12 w 844"/>
                <a:gd name="T9" fmla="*/ 182 h 205"/>
                <a:gd name="T10" fmla="*/ 45 w 844"/>
                <a:gd name="T11" fmla="*/ 200 h 205"/>
                <a:gd name="T12" fmla="*/ 67 w 844"/>
                <a:gd name="T13" fmla="*/ 193 h 205"/>
                <a:gd name="T14" fmla="*/ 437 w 844"/>
                <a:gd name="T15" fmla="*/ 89 h 205"/>
                <a:gd name="T16" fmla="*/ 775 w 844"/>
                <a:gd name="T17" fmla="*/ 193 h 205"/>
                <a:gd name="T18" fmla="*/ 831 w 844"/>
                <a:gd name="T19" fmla="*/ 183 h 205"/>
                <a:gd name="T20" fmla="*/ 822 w 844"/>
                <a:gd name="T21" fmla="*/ 127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5">
                  <a:moveTo>
                    <a:pt x="822" y="127"/>
                  </a:moveTo>
                  <a:lnTo>
                    <a:pt x="822" y="127"/>
                  </a:lnTo>
                  <a:cubicBezTo>
                    <a:pt x="815" y="123"/>
                    <a:pt x="667" y="19"/>
                    <a:pt x="441" y="9"/>
                  </a:cubicBezTo>
                  <a:cubicBezTo>
                    <a:pt x="213" y="0"/>
                    <a:pt x="30" y="122"/>
                    <a:pt x="23" y="127"/>
                  </a:cubicBezTo>
                  <a:cubicBezTo>
                    <a:pt x="4" y="139"/>
                    <a:pt x="0" y="164"/>
                    <a:pt x="12" y="182"/>
                  </a:cubicBezTo>
                  <a:cubicBezTo>
                    <a:pt x="20" y="194"/>
                    <a:pt x="32" y="200"/>
                    <a:pt x="45" y="200"/>
                  </a:cubicBezTo>
                  <a:cubicBezTo>
                    <a:pt x="53" y="200"/>
                    <a:pt x="61" y="198"/>
                    <a:pt x="67" y="193"/>
                  </a:cubicBezTo>
                  <a:cubicBezTo>
                    <a:pt x="69" y="192"/>
                    <a:pt x="236" y="81"/>
                    <a:pt x="437" y="89"/>
                  </a:cubicBezTo>
                  <a:cubicBezTo>
                    <a:pt x="639" y="98"/>
                    <a:pt x="774" y="192"/>
                    <a:pt x="775" y="193"/>
                  </a:cubicBezTo>
                  <a:cubicBezTo>
                    <a:pt x="793" y="205"/>
                    <a:pt x="818" y="201"/>
                    <a:pt x="831" y="183"/>
                  </a:cubicBezTo>
                  <a:cubicBezTo>
                    <a:pt x="844" y="165"/>
                    <a:pt x="840" y="140"/>
                    <a:pt x="822" y="1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0" name="Freeform 17"/>
            <p:cNvSpPr>
              <a:spLocks/>
            </p:cNvSpPr>
            <p:nvPr/>
          </p:nvSpPr>
          <p:spPr bwMode="auto">
            <a:xfrm>
              <a:off x="4713288" y="57165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9"/>
                    <a:pt x="67"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1" name="Freeform 18"/>
            <p:cNvSpPr>
              <a:spLocks/>
            </p:cNvSpPr>
            <p:nvPr/>
          </p:nvSpPr>
          <p:spPr bwMode="auto">
            <a:xfrm>
              <a:off x="4713288" y="5997575"/>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7"/>
                  </a:cubicBezTo>
                  <a:cubicBezTo>
                    <a:pt x="4" y="140"/>
                    <a:pt x="0" y="165"/>
                    <a:pt x="12" y="183"/>
                  </a:cubicBezTo>
                  <a:cubicBezTo>
                    <a:pt x="20" y="194"/>
                    <a:pt x="32" y="201"/>
                    <a:pt x="45" y="201"/>
                  </a:cubicBezTo>
                  <a:cubicBezTo>
                    <a:pt x="53" y="201"/>
                    <a:pt x="61" y="198"/>
                    <a:pt x="67" y="194"/>
                  </a:cubicBezTo>
                  <a:cubicBezTo>
                    <a:pt x="69" y="193"/>
                    <a:pt x="236" y="82"/>
                    <a:pt x="437" y="90"/>
                  </a:cubicBezTo>
                  <a:cubicBezTo>
                    <a:pt x="639" y="98"/>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spTree>
    <p:extLst>
      <p:ext uri="{BB962C8B-B14F-4D97-AF65-F5344CB8AC3E}">
        <p14:creationId xmlns:p14="http://schemas.microsoft.com/office/powerpoint/2010/main" val="231819389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smtClean="0"/>
              <a:t>4</a:t>
            </a:r>
            <a:endParaRPr kumimoji="1" lang="zh-CN" altLang="en-US" dirty="0"/>
          </a:p>
        </p:txBody>
      </p:sp>
      <p:sp>
        <p:nvSpPr>
          <p:cNvPr id="3" name="文本占位符 2"/>
          <p:cNvSpPr>
            <a:spLocks noGrp="1"/>
          </p:cNvSpPr>
          <p:nvPr>
            <p:ph type="body" sz="quarter" idx="12"/>
          </p:nvPr>
        </p:nvSpPr>
        <p:spPr>
          <a:xfrm>
            <a:off x="878563" y="213648"/>
            <a:ext cx="4818852" cy="464425"/>
          </a:xfrm>
        </p:spPr>
        <p:txBody>
          <a:bodyPr>
            <a:normAutofit/>
          </a:bodyPr>
          <a:lstStyle/>
          <a:p>
            <a:r>
              <a:rPr kumimoji="1" lang="zh-CN" altLang="en-US" dirty="0"/>
              <a:t>参考文献</a:t>
            </a:r>
          </a:p>
        </p:txBody>
      </p:sp>
      <p:sp>
        <p:nvSpPr>
          <p:cNvPr id="261" name="文本框 260"/>
          <p:cNvSpPr txBox="1"/>
          <p:nvPr/>
        </p:nvSpPr>
        <p:spPr>
          <a:xfrm>
            <a:off x="817685" y="1343814"/>
            <a:ext cx="7508630" cy="4170372"/>
          </a:xfrm>
          <a:prstGeom prst="rect">
            <a:avLst/>
          </a:prstGeom>
          <a:noFill/>
        </p:spPr>
        <p:txBody>
          <a:bodyPr wrap="square" rtlCol="0">
            <a:spAutoFit/>
          </a:bodyPr>
          <a:lstStyle/>
          <a:p>
            <a:pPr marL="540000" indent="-540000" defTabSz="609585">
              <a:lnSpc>
                <a:spcPct val="150000"/>
              </a:lnSpc>
              <a:spcBef>
                <a:spcPts val="1000"/>
              </a:spcBef>
            </a:pPr>
            <a:r>
              <a:rPr lang="en-US" altLang="zh-CN" sz="2000" dirty="0" smtClean="0">
                <a:latin typeface="微软雅黑" panose="020B0503020204020204" pitchFamily="34" charset="-122"/>
                <a:ea typeface="微软雅黑" panose="020B0503020204020204" pitchFamily="34" charset="-122"/>
              </a:rPr>
              <a:t>[1]</a:t>
            </a:r>
            <a:r>
              <a:rPr lang="zh-CN" altLang="en-US" sz="2000" dirty="0" smtClean="0">
                <a:latin typeface="微软雅黑" panose="020B0503020204020204" pitchFamily="34" charset="-122"/>
                <a:ea typeface="微软雅黑" panose="020B0503020204020204" pitchFamily="34" charset="-122"/>
              </a:rPr>
              <a:t>　翟宏强</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丁维明</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李桂玲</a:t>
            </a:r>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聚合物胶束注射给药系统的研究进展</a:t>
            </a:r>
            <a:r>
              <a:rPr lang="en-US" altLang="zh-CN" sz="2000" dirty="0">
                <a:latin typeface="微软雅黑" panose="020B0503020204020204" pitchFamily="34" charset="-122"/>
                <a:ea typeface="微软雅黑" panose="020B0503020204020204" pitchFamily="34" charset="-122"/>
              </a:rPr>
              <a:t>[J]. </a:t>
            </a:r>
            <a:r>
              <a:rPr lang="zh-CN" altLang="en-US" sz="2000" dirty="0">
                <a:latin typeface="微软雅黑" panose="020B0503020204020204" pitchFamily="34" charset="-122"/>
                <a:ea typeface="微软雅黑" panose="020B0503020204020204" pitchFamily="34" charset="-122"/>
              </a:rPr>
              <a:t>中国医药生物技术</a:t>
            </a:r>
            <a:r>
              <a:rPr lang="en-US" altLang="zh-CN" sz="2000" dirty="0">
                <a:latin typeface="微软雅黑" panose="020B0503020204020204" pitchFamily="34" charset="-122"/>
                <a:ea typeface="微软雅黑" panose="020B0503020204020204" pitchFamily="34" charset="-122"/>
              </a:rPr>
              <a:t>,2015,05:441-447.</a:t>
            </a:r>
          </a:p>
          <a:p>
            <a:pPr marL="540000" indent="-540000" defTabSz="609585">
              <a:lnSpc>
                <a:spcPct val="150000"/>
              </a:lnSpc>
              <a:spcBef>
                <a:spcPts val="1000"/>
              </a:spcBef>
            </a:pPr>
            <a:r>
              <a:rPr lang="en-US" altLang="zh-CN" sz="2000" dirty="0" smtClean="0">
                <a:latin typeface="微软雅黑" panose="020B0503020204020204" pitchFamily="34" charset="-122"/>
                <a:ea typeface="微软雅黑" panose="020B0503020204020204" pitchFamily="34" charset="-122"/>
              </a:rPr>
              <a:t>[2]</a:t>
            </a:r>
            <a:r>
              <a:rPr lang="zh-CN" altLang="en-US" sz="2000" dirty="0">
                <a:latin typeface="微软雅黑" panose="020B0503020204020204" pitchFamily="34" charset="-122"/>
                <a:ea typeface="微软雅黑" panose="020B0503020204020204" pitchFamily="34" charset="-122"/>
              </a:rPr>
              <a:t>　</a:t>
            </a:r>
            <a:r>
              <a:rPr lang="zh-CN" altLang="en-US" sz="2000" dirty="0" smtClean="0">
                <a:latin typeface="微软雅黑" panose="020B0503020204020204" pitchFamily="34" charset="-122"/>
                <a:ea typeface="微软雅黑" panose="020B0503020204020204" pitchFamily="34" charset="-122"/>
              </a:rPr>
              <a:t>马</a:t>
            </a:r>
            <a:r>
              <a:rPr lang="zh-CN" altLang="en-US" sz="2000" dirty="0">
                <a:latin typeface="微软雅黑" panose="020B0503020204020204" pitchFamily="34" charset="-122"/>
                <a:ea typeface="微软雅黑" panose="020B0503020204020204" pitchFamily="34" charset="-122"/>
              </a:rPr>
              <a:t>俊涛</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赵林</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黄荣华</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刺激</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响应型水溶性聚合物的研究进展</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化学世界</a:t>
            </a:r>
            <a:r>
              <a:rPr lang="en-US" altLang="zh-CN" sz="2000" dirty="0">
                <a:latin typeface="微软雅黑" panose="020B0503020204020204" pitchFamily="34" charset="-122"/>
                <a:ea typeface="微软雅黑" panose="020B0503020204020204" pitchFamily="34" charset="-122"/>
              </a:rPr>
              <a:t>,2001,42(11</a:t>
            </a:r>
            <a:r>
              <a:rPr lang="en-US" altLang="zh-CN" sz="2000" dirty="0" smtClean="0">
                <a:latin typeface="微软雅黑" panose="020B0503020204020204" pitchFamily="34" charset="-122"/>
                <a:ea typeface="微软雅黑" panose="020B0503020204020204" pitchFamily="34" charset="-122"/>
              </a:rPr>
              <a:t>).</a:t>
            </a:r>
          </a:p>
          <a:p>
            <a:pPr marL="540000" indent="-540000" defTabSz="609585">
              <a:lnSpc>
                <a:spcPct val="150000"/>
              </a:lnSpc>
              <a:spcBef>
                <a:spcPts val="1000"/>
              </a:spcBef>
            </a:pPr>
            <a:r>
              <a:rPr lang="en-US" altLang="zh-CN" sz="2000" dirty="0" smtClean="0">
                <a:latin typeface="微软雅黑" panose="020B0503020204020204" pitchFamily="34" charset="-122"/>
                <a:ea typeface="微软雅黑" panose="020B0503020204020204" pitchFamily="34" charset="-122"/>
              </a:rPr>
              <a:t>[3]</a:t>
            </a:r>
            <a:r>
              <a:rPr lang="zh-CN" altLang="en-US" sz="2000" dirty="0">
                <a:latin typeface="微软雅黑" panose="020B0503020204020204" pitchFamily="34" charset="-122"/>
                <a:ea typeface="微软雅黑" panose="020B0503020204020204" pitchFamily="34" charset="-122"/>
              </a:rPr>
              <a:t>　</a:t>
            </a:r>
            <a:r>
              <a:rPr lang="zh-CN" altLang="en-US" sz="2000" dirty="0" smtClean="0">
                <a:latin typeface="微软雅黑" panose="020B0503020204020204" pitchFamily="34" charset="-122"/>
                <a:ea typeface="微软雅黑" panose="020B0503020204020204" pitchFamily="34" charset="-122"/>
              </a:rPr>
              <a:t>王</a:t>
            </a:r>
            <a:r>
              <a:rPr lang="zh-CN" altLang="en-US" sz="2000" dirty="0">
                <a:latin typeface="微软雅黑" panose="020B0503020204020204" pitchFamily="34" charset="-122"/>
                <a:ea typeface="微软雅黑" panose="020B0503020204020204" pitchFamily="34" charset="-122"/>
              </a:rPr>
              <a:t>先武</a:t>
            </a:r>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还原敏感纳米胶束用于阿霉素的控制释放</a:t>
            </a:r>
            <a:r>
              <a:rPr lang="en-US" altLang="zh-CN" sz="2000" dirty="0">
                <a:latin typeface="微软雅黑" panose="020B0503020204020204" pitchFamily="34" charset="-122"/>
                <a:ea typeface="微软雅黑" panose="020B0503020204020204" pitchFamily="34" charset="-122"/>
              </a:rPr>
              <a:t>[D].</a:t>
            </a:r>
            <a:r>
              <a:rPr lang="zh-CN" altLang="en-US" sz="2000" dirty="0">
                <a:latin typeface="微软雅黑" panose="020B0503020204020204" pitchFamily="34" charset="-122"/>
                <a:ea typeface="微软雅黑" panose="020B0503020204020204" pitchFamily="34" charset="-122"/>
              </a:rPr>
              <a:t>大连理工大学</a:t>
            </a:r>
            <a:r>
              <a:rPr lang="en-US" altLang="zh-CN" sz="2000" dirty="0">
                <a:latin typeface="微软雅黑" panose="020B0503020204020204" pitchFamily="34" charset="-122"/>
                <a:ea typeface="微软雅黑" panose="020B0503020204020204" pitchFamily="34" charset="-122"/>
              </a:rPr>
              <a:t>,2015</a:t>
            </a:r>
            <a:r>
              <a:rPr lang="en-US" altLang="zh-CN" sz="2000" dirty="0" smtClean="0">
                <a:latin typeface="微软雅黑" panose="020B0503020204020204" pitchFamily="34" charset="-122"/>
                <a:ea typeface="微软雅黑" panose="020B0503020204020204" pitchFamily="34" charset="-122"/>
              </a:rPr>
              <a:t>.</a:t>
            </a:r>
          </a:p>
          <a:p>
            <a:pPr marL="540000" indent="-540000" defTabSz="609585">
              <a:lnSpc>
                <a:spcPct val="150000"/>
              </a:lnSpc>
              <a:spcBef>
                <a:spcPts val="1000"/>
              </a:spcBef>
            </a:pPr>
            <a:r>
              <a:rPr lang="en-US" altLang="zh-CN" sz="2000" dirty="0" smtClean="0">
                <a:latin typeface="微软雅黑" panose="020B0503020204020204" pitchFamily="34" charset="-122"/>
                <a:ea typeface="微软雅黑" panose="020B0503020204020204" pitchFamily="34" charset="-122"/>
              </a:rPr>
              <a:t>[4]</a:t>
            </a:r>
            <a:r>
              <a:rPr lang="zh-CN" altLang="en-US" sz="2000" dirty="0">
                <a:latin typeface="微软雅黑" panose="020B0503020204020204" pitchFamily="34" charset="-122"/>
                <a:ea typeface="微软雅黑" panose="020B0503020204020204" pitchFamily="34" charset="-122"/>
              </a:rPr>
              <a:t>　</a:t>
            </a:r>
            <a:r>
              <a:rPr lang="zh-CN" altLang="en-US" sz="2000" dirty="0" smtClean="0">
                <a:latin typeface="微软雅黑" panose="020B0503020204020204" pitchFamily="34" charset="-122"/>
                <a:ea typeface="微软雅黑" panose="020B0503020204020204" pitchFamily="34" charset="-122"/>
              </a:rPr>
              <a:t>串</a:t>
            </a:r>
            <a:r>
              <a:rPr lang="zh-CN" altLang="en-US" sz="2000" dirty="0">
                <a:latin typeface="微软雅黑" panose="020B0503020204020204" pitchFamily="34" charset="-122"/>
                <a:ea typeface="微软雅黑" panose="020B0503020204020204" pitchFamily="34" charset="-122"/>
              </a:rPr>
              <a:t>星星</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王学清</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张强</a:t>
            </a:r>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还原敏感型聚合物胶束在肿瘤靶向药物递送中的应用</a:t>
            </a:r>
            <a:r>
              <a:rPr lang="en-US" altLang="zh-CN" sz="2000" dirty="0">
                <a:latin typeface="微软雅黑" panose="020B0503020204020204" pitchFamily="34" charset="-122"/>
                <a:ea typeface="微软雅黑" panose="020B0503020204020204" pitchFamily="34" charset="-122"/>
              </a:rPr>
              <a:t>[J]. </a:t>
            </a:r>
            <a:r>
              <a:rPr lang="zh-CN" altLang="en-US" sz="2000" dirty="0">
                <a:latin typeface="微软雅黑" panose="020B0503020204020204" pitchFamily="34" charset="-122"/>
                <a:ea typeface="微软雅黑" panose="020B0503020204020204" pitchFamily="34" charset="-122"/>
              </a:rPr>
              <a:t>中国药学杂志</a:t>
            </a:r>
            <a:r>
              <a:rPr lang="en-US" altLang="zh-CN" sz="2000" dirty="0">
                <a:latin typeface="微软雅黑" panose="020B0503020204020204" pitchFamily="34" charset="-122"/>
                <a:ea typeface="微软雅黑" panose="020B0503020204020204" pitchFamily="34" charset="-122"/>
              </a:rPr>
              <a:t>,2013,24:2069-2075.</a:t>
            </a:r>
            <a:endParaRPr lang="en-US" altLang="zh-CN" sz="2000" dirty="0" smtClean="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844699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p:txBody>
          <a:bodyPr>
            <a:normAutofit fontScale="92500"/>
          </a:bodyPr>
          <a:lstStyle/>
          <a:p>
            <a:r>
              <a:rPr kumimoji="1" lang="zh-CN" altLang="en-US" dirty="0" smtClean="0"/>
              <a:t>第五部分</a:t>
            </a:r>
            <a:endParaRPr kumimoji="1" lang="zh-CN" altLang="en-US" dirty="0"/>
          </a:p>
        </p:txBody>
      </p:sp>
      <p:sp>
        <p:nvSpPr>
          <p:cNvPr id="3" name="文本占位符 2"/>
          <p:cNvSpPr>
            <a:spLocks noGrp="1"/>
          </p:cNvSpPr>
          <p:nvPr>
            <p:ph type="body" sz="quarter" idx="13"/>
          </p:nvPr>
        </p:nvSpPr>
        <p:spPr/>
        <p:txBody>
          <a:bodyPr>
            <a:normAutofit lnSpcReduction="10000"/>
          </a:bodyPr>
          <a:lstStyle/>
          <a:p>
            <a:r>
              <a:rPr kumimoji="1" lang="zh-CN" altLang="en-US" dirty="0"/>
              <a:t>致谢</a:t>
            </a:r>
          </a:p>
        </p:txBody>
      </p:sp>
      <p:grpSp>
        <p:nvGrpSpPr>
          <p:cNvPr id="4" name="组合 22"/>
          <p:cNvGrpSpPr/>
          <p:nvPr/>
        </p:nvGrpSpPr>
        <p:grpSpPr>
          <a:xfrm>
            <a:off x="4174557" y="3477426"/>
            <a:ext cx="794889" cy="623974"/>
            <a:chOff x="3654425" y="5089525"/>
            <a:chExt cx="1860550" cy="1460500"/>
          </a:xfrm>
          <a:solidFill>
            <a:schemeClr val="accent2">
              <a:lumMod val="20000"/>
              <a:lumOff val="80000"/>
            </a:schemeClr>
          </a:solidFill>
        </p:grpSpPr>
        <p:sp>
          <p:nvSpPr>
            <p:cNvPr id="5" name="Freeform 12"/>
            <p:cNvSpPr>
              <a:spLocks noEditPoints="1"/>
            </p:cNvSpPr>
            <p:nvPr/>
          </p:nvSpPr>
          <p:spPr bwMode="auto">
            <a:xfrm>
              <a:off x="3654425" y="5089525"/>
              <a:ext cx="1860550" cy="1460500"/>
            </a:xfrm>
            <a:custGeom>
              <a:avLst/>
              <a:gdLst>
                <a:gd name="T0" fmla="*/ 2372 w 2506"/>
                <a:gd name="T1" fmla="*/ 1716 h 1970"/>
                <a:gd name="T2" fmla="*/ 2372 w 2506"/>
                <a:gd name="T3" fmla="*/ 1716 h 1970"/>
                <a:gd name="T4" fmla="*/ 1858 w 2506"/>
                <a:gd name="T5" fmla="*/ 1575 h 1970"/>
                <a:gd name="T6" fmla="*/ 1818 w 2506"/>
                <a:gd name="T7" fmla="*/ 1576 h 1970"/>
                <a:gd name="T8" fmla="*/ 1323 w 2506"/>
                <a:gd name="T9" fmla="*/ 1715 h 1970"/>
                <a:gd name="T10" fmla="*/ 1323 w 2506"/>
                <a:gd name="T11" fmla="*/ 308 h 1970"/>
                <a:gd name="T12" fmla="*/ 1847 w 2506"/>
                <a:gd name="T13" fmla="*/ 133 h 1970"/>
                <a:gd name="T14" fmla="*/ 2372 w 2506"/>
                <a:gd name="T15" fmla="*/ 310 h 1970"/>
                <a:gd name="T16" fmla="*/ 2372 w 2506"/>
                <a:gd name="T17" fmla="*/ 1716 h 1970"/>
                <a:gd name="T18" fmla="*/ 1182 w 2506"/>
                <a:gd name="T19" fmla="*/ 1715 h 1970"/>
                <a:gd name="T20" fmla="*/ 1182 w 2506"/>
                <a:gd name="T21" fmla="*/ 1715 h 1970"/>
                <a:gd name="T22" fmla="*/ 688 w 2506"/>
                <a:gd name="T23" fmla="*/ 1576 h 1970"/>
                <a:gd name="T24" fmla="*/ 647 w 2506"/>
                <a:gd name="T25" fmla="*/ 1575 h 1970"/>
                <a:gd name="T26" fmla="*/ 133 w 2506"/>
                <a:gd name="T27" fmla="*/ 1716 h 1970"/>
                <a:gd name="T28" fmla="*/ 133 w 2506"/>
                <a:gd name="T29" fmla="*/ 310 h 1970"/>
                <a:gd name="T30" fmla="*/ 659 w 2506"/>
                <a:gd name="T31" fmla="*/ 133 h 1970"/>
                <a:gd name="T32" fmla="*/ 1182 w 2506"/>
                <a:gd name="T33" fmla="*/ 308 h 1970"/>
                <a:gd name="T34" fmla="*/ 1182 w 2506"/>
                <a:gd name="T35" fmla="*/ 1715 h 1970"/>
                <a:gd name="T36" fmla="*/ 1849 w 2506"/>
                <a:gd name="T37" fmla="*/ 0 h 1970"/>
                <a:gd name="T38" fmla="*/ 1849 w 2506"/>
                <a:gd name="T39" fmla="*/ 0 h 1970"/>
                <a:gd name="T40" fmla="*/ 1823 w 2506"/>
                <a:gd name="T41" fmla="*/ 0 h 1970"/>
                <a:gd name="T42" fmla="*/ 1253 w 2506"/>
                <a:gd name="T43" fmla="*/ 184 h 1970"/>
                <a:gd name="T44" fmla="*/ 683 w 2506"/>
                <a:gd name="T45" fmla="*/ 0 h 1970"/>
                <a:gd name="T46" fmla="*/ 657 w 2506"/>
                <a:gd name="T47" fmla="*/ 0 h 1970"/>
                <a:gd name="T48" fmla="*/ 5 w 2506"/>
                <a:gd name="T49" fmla="*/ 267 h 1970"/>
                <a:gd name="T50" fmla="*/ 0 w 2506"/>
                <a:gd name="T51" fmla="*/ 279 h 1970"/>
                <a:gd name="T52" fmla="*/ 0 w 2506"/>
                <a:gd name="T53" fmla="*/ 1970 h 1970"/>
                <a:gd name="T54" fmla="*/ 107 w 2506"/>
                <a:gd name="T55" fmla="*/ 1889 h 1970"/>
                <a:gd name="T56" fmla="*/ 682 w 2506"/>
                <a:gd name="T57" fmla="*/ 1709 h 1970"/>
                <a:gd name="T58" fmla="*/ 1190 w 2506"/>
                <a:gd name="T59" fmla="*/ 1876 h 1970"/>
                <a:gd name="T60" fmla="*/ 1208 w 2506"/>
                <a:gd name="T61" fmla="*/ 1888 h 1970"/>
                <a:gd name="T62" fmla="*/ 1253 w 2506"/>
                <a:gd name="T63" fmla="*/ 1924 h 1970"/>
                <a:gd name="T64" fmla="*/ 1298 w 2506"/>
                <a:gd name="T65" fmla="*/ 1888 h 1970"/>
                <a:gd name="T66" fmla="*/ 1316 w 2506"/>
                <a:gd name="T67" fmla="*/ 1876 h 1970"/>
                <a:gd name="T68" fmla="*/ 1824 w 2506"/>
                <a:gd name="T69" fmla="*/ 1709 h 1970"/>
                <a:gd name="T70" fmla="*/ 2399 w 2506"/>
                <a:gd name="T71" fmla="*/ 1889 h 1970"/>
                <a:gd name="T72" fmla="*/ 2506 w 2506"/>
                <a:gd name="T73" fmla="*/ 1970 h 1970"/>
                <a:gd name="T74" fmla="*/ 2506 w 2506"/>
                <a:gd name="T75" fmla="*/ 279 h 1970"/>
                <a:gd name="T76" fmla="*/ 2501 w 2506"/>
                <a:gd name="T77" fmla="*/ 267 h 1970"/>
                <a:gd name="T78" fmla="*/ 1849 w 2506"/>
                <a:gd name="T79" fmla="*/ 0 h 1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06" h="1970">
                  <a:moveTo>
                    <a:pt x="2372" y="1716"/>
                  </a:moveTo>
                  <a:lnTo>
                    <a:pt x="2372" y="1716"/>
                  </a:lnTo>
                  <a:cubicBezTo>
                    <a:pt x="2261" y="1655"/>
                    <a:pt x="2075" y="1575"/>
                    <a:pt x="1858" y="1575"/>
                  </a:cubicBezTo>
                  <a:cubicBezTo>
                    <a:pt x="1845" y="1575"/>
                    <a:pt x="1831" y="1576"/>
                    <a:pt x="1818" y="1576"/>
                  </a:cubicBezTo>
                  <a:cubicBezTo>
                    <a:pt x="1599" y="1587"/>
                    <a:pt x="1427" y="1659"/>
                    <a:pt x="1323" y="1715"/>
                  </a:cubicBezTo>
                  <a:lnTo>
                    <a:pt x="1323" y="308"/>
                  </a:lnTo>
                  <a:cubicBezTo>
                    <a:pt x="1347" y="271"/>
                    <a:pt x="1462" y="127"/>
                    <a:pt x="1847" y="133"/>
                  </a:cubicBezTo>
                  <a:cubicBezTo>
                    <a:pt x="2229" y="140"/>
                    <a:pt x="2347" y="273"/>
                    <a:pt x="2372" y="310"/>
                  </a:cubicBezTo>
                  <a:lnTo>
                    <a:pt x="2372" y="1716"/>
                  </a:lnTo>
                  <a:close/>
                  <a:moveTo>
                    <a:pt x="1182" y="1715"/>
                  </a:moveTo>
                  <a:lnTo>
                    <a:pt x="1182" y="1715"/>
                  </a:lnTo>
                  <a:cubicBezTo>
                    <a:pt x="1079" y="1659"/>
                    <a:pt x="906" y="1587"/>
                    <a:pt x="688" y="1576"/>
                  </a:cubicBezTo>
                  <a:cubicBezTo>
                    <a:pt x="674" y="1576"/>
                    <a:pt x="661" y="1575"/>
                    <a:pt x="647" y="1575"/>
                  </a:cubicBezTo>
                  <a:cubicBezTo>
                    <a:pt x="431" y="1575"/>
                    <a:pt x="244" y="1655"/>
                    <a:pt x="133" y="1716"/>
                  </a:cubicBezTo>
                  <a:lnTo>
                    <a:pt x="133" y="310"/>
                  </a:lnTo>
                  <a:cubicBezTo>
                    <a:pt x="159" y="273"/>
                    <a:pt x="276" y="140"/>
                    <a:pt x="659" y="133"/>
                  </a:cubicBezTo>
                  <a:cubicBezTo>
                    <a:pt x="1044" y="127"/>
                    <a:pt x="1159" y="271"/>
                    <a:pt x="1182" y="308"/>
                  </a:cubicBezTo>
                  <a:lnTo>
                    <a:pt x="1182" y="1715"/>
                  </a:lnTo>
                  <a:close/>
                  <a:moveTo>
                    <a:pt x="1849" y="0"/>
                  </a:moveTo>
                  <a:lnTo>
                    <a:pt x="1849" y="0"/>
                  </a:lnTo>
                  <a:cubicBezTo>
                    <a:pt x="1840" y="0"/>
                    <a:pt x="1831" y="0"/>
                    <a:pt x="1823" y="0"/>
                  </a:cubicBezTo>
                  <a:cubicBezTo>
                    <a:pt x="1490" y="0"/>
                    <a:pt x="1328" y="105"/>
                    <a:pt x="1253" y="184"/>
                  </a:cubicBezTo>
                  <a:cubicBezTo>
                    <a:pt x="1178" y="105"/>
                    <a:pt x="1015" y="0"/>
                    <a:pt x="683" y="0"/>
                  </a:cubicBezTo>
                  <a:cubicBezTo>
                    <a:pt x="674" y="0"/>
                    <a:pt x="666" y="0"/>
                    <a:pt x="657" y="0"/>
                  </a:cubicBezTo>
                  <a:cubicBezTo>
                    <a:pt x="127" y="9"/>
                    <a:pt x="16" y="240"/>
                    <a:pt x="5" y="267"/>
                  </a:cubicBezTo>
                  <a:lnTo>
                    <a:pt x="0" y="279"/>
                  </a:lnTo>
                  <a:lnTo>
                    <a:pt x="0" y="1970"/>
                  </a:lnTo>
                  <a:lnTo>
                    <a:pt x="107" y="1889"/>
                  </a:lnTo>
                  <a:cubicBezTo>
                    <a:pt x="109" y="1887"/>
                    <a:pt x="369" y="1695"/>
                    <a:pt x="682" y="1709"/>
                  </a:cubicBezTo>
                  <a:cubicBezTo>
                    <a:pt x="943" y="1722"/>
                    <a:pt x="1133" y="1837"/>
                    <a:pt x="1190" y="1876"/>
                  </a:cubicBezTo>
                  <a:cubicBezTo>
                    <a:pt x="1201" y="1883"/>
                    <a:pt x="1207" y="1888"/>
                    <a:pt x="1208" y="1888"/>
                  </a:cubicBezTo>
                  <a:lnTo>
                    <a:pt x="1253" y="1924"/>
                  </a:lnTo>
                  <a:lnTo>
                    <a:pt x="1298" y="1888"/>
                  </a:lnTo>
                  <a:cubicBezTo>
                    <a:pt x="1298" y="1888"/>
                    <a:pt x="1304" y="1883"/>
                    <a:pt x="1316" y="1876"/>
                  </a:cubicBezTo>
                  <a:cubicBezTo>
                    <a:pt x="1373" y="1837"/>
                    <a:pt x="1563" y="1722"/>
                    <a:pt x="1824" y="1709"/>
                  </a:cubicBezTo>
                  <a:cubicBezTo>
                    <a:pt x="2135" y="1695"/>
                    <a:pt x="2396" y="1887"/>
                    <a:pt x="2399" y="1889"/>
                  </a:cubicBezTo>
                  <a:lnTo>
                    <a:pt x="2506" y="1970"/>
                  </a:lnTo>
                  <a:lnTo>
                    <a:pt x="2506" y="279"/>
                  </a:lnTo>
                  <a:lnTo>
                    <a:pt x="2501" y="267"/>
                  </a:lnTo>
                  <a:cubicBezTo>
                    <a:pt x="2490" y="240"/>
                    <a:pt x="2379" y="9"/>
                    <a:pt x="1849"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6" name="Freeform 13"/>
            <p:cNvSpPr>
              <a:spLocks/>
            </p:cNvSpPr>
            <p:nvPr/>
          </p:nvSpPr>
          <p:spPr bwMode="auto">
            <a:xfrm>
              <a:off x="3829050" y="5399088"/>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0 h 206"/>
                <a:gd name="T12" fmla="*/ 68 w 844"/>
                <a:gd name="T13" fmla="*/ 193 h 206"/>
                <a:gd name="T14" fmla="*/ 437 w 844"/>
                <a:gd name="T15" fmla="*/ 89 h 206"/>
                <a:gd name="T16" fmla="*/ 775 w 844"/>
                <a:gd name="T17" fmla="*/ 193 h 206"/>
                <a:gd name="T18" fmla="*/ 831 w 844"/>
                <a:gd name="T19" fmla="*/ 183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3"/>
                    <a:pt x="667" y="19"/>
                    <a:pt x="441" y="10"/>
                  </a:cubicBezTo>
                  <a:cubicBezTo>
                    <a:pt x="213" y="0"/>
                    <a:pt x="30" y="122"/>
                    <a:pt x="23" y="127"/>
                  </a:cubicBezTo>
                  <a:cubicBezTo>
                    <a:pt x="4" y="139"/>
                    <a:pt x="0" y="164"/>
                    <a:pt x="12" y="183"/>
                  </a:cubicBezTo>
                  <a:cubicBezTo>
                    <a:pt x="20" y="194"/>
                    <a:pt x="32" y="200"/>
                    <a:pt x="45" y="200"/>
                  </a:cubicBezTo>
                  <a:cubicBezTo>
                    <a:pt x="53" y="200"/>
                    <a:pt x="61" y="198"/>
                    <a:pt x="68" y="193"/>
                  </a:cubicBezTo>
                  <a:cubicBezTo>
                    <a:pt x="69" y="192"/>
                    <a:pt x="236" y="81"/>
                    <a:pt x="437" y="89"/>
                  </a:cubicBezTo>
                  <a:cubicBezTo>
                    <a:pt x="639" y="98"/>
                    <a:pt x="774" y="192"/>
                    <a:pt x="775" y="193"/>
                  </a:cubicBezTo>
                  <a:cubicBezTo>
                    <a:pt x="793" y="206"/>
                    <a:pt x="818" y="201"/>
                    <a:pt x="831" y="183"/>
                  </a:cubicBezTo>
                  <a:cubicBezTo>
                    <a:pt x="844" y="165"/>
                    <a:pt x="840" y="140"/>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7" name="Freeform 14"/>
            <p:cNvSpPr>
              <a:spLocks/>
            </p:cNvSpPr>
            <p:nvPr/>
          </p:nvSpPr>
          <p:spPr bwMode="auto">
            <a:xfrm>
              <a:off x="3829050" y="56784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4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3"/>
                    <a:pt x="23" y="128"/>
                  </a:cubicBezTo>
                  <a:cubicBezTo>
                    <a:pt x="4" y="140"/>
                    <a:pt x="0" y="165"/>
                    <a:pt x="12" y="183"/>
                  </a:cubicBezTo>
                  <a:cubicBezTo>
                    <a:pt x="20" y="195"/>
                    <a:pt x="32" y="201"/>
                    <a:pt x="45" y="201"/>
                  </a:cubicBezTo>
                  <a:cubicBezTo>
                    <a:pt x="53" y="201"/>
                    <a:pt x="61" y="199"/>
                    <a:pt x="68" y="194"/>
                  </a:cubicBezTo>
                  <a:cubicBezTo>
                    <a:pt x="69" y="193"/>
                    <a:pt x="236" y="82"/>
                    <a:pt x="437" y="90"/>
                  </a:cubicBezTo>
                  <a:cubicBezTo>
                    <a:pt x="639" y="99"/>
                    <a:pt x="774" y="193"/>
                    <a:pt x="775" y="194"/>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8" name="Freeform 15"/>
            <p:cNvSpPr>
              <a:spLocks/>
            </p:cNvSpPr>
            <p:nvPr/>
          </p:nvSpPr>
          <p:spPr bwMode="auto">
            <a:xfrm>
              <a:off x="3829050" y="5957888"/>
              <a:ext cx="627063" cy="153988"/>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8"/>
                    <a:pt x="68"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9" name="Freeform 16"/>
            <p:cNvSpPr>
              <a:spLocks/>
            </p:cNvSpPr>
            <p:nvPr/>
          </p:nvSpPr>
          <p:spPr bwMode="auto">
            <a:xfrm>
              <a:off x="4713288" y="5437188"/>
              <a:ext cx="627063" cy="152400"/>
            </a:xfrm>
            <a:custGeom>
              <a:avLst/>
              <a:gdLst>
                <a:gd name="T0" fmla="*/ 822 w 844"/>
                <a:gd name="T1" fmla="*/ 127 h 205"/>
                <a:gd name="T2" fmla="*/ 822 w 844"/>
                <a:gd name="T3" fmla="*/ 127 h 205"/>
                <a:gd name="T4" fmla="*/ 441 w 844"/>
                <a:gd name="T5" fmla="*/ 9 h 205"/>
                <a:gd name="T6" fmla="*/ 23 w 844"/>
                <a:gd name="T7" fmla="*/ 127 h 205"/>
                <a:gd name="T8" fmla="*/ 12 w 844"/>
                <a:gd name="T9" fmla="*/ 182 h 205"/>
                <a:gd name="T10" fmla="*/ 45 w 844"/>
                <a:gd name="T11" fmla="*/ 200 h 205"/>
                <a:gd name="T12" fmla="*/ 67 w 844"/>
                <a:gd name="T13" fmla="*/ 193 h 205"/>
                <a:gd name="T14" fmla="*/ 437 w 844"/>
                <a:gd name="T15" fmla="*/ 89 h 205"/>
                <a:gd name="T16" fmla="*/ 775 w 844"/>
                <a:gd name="T17" fmla="*/ 193 h 205"/>
                <a:gd name="T18" fmla="*/ 831 w 844"/>
                <a:gd name="T19" fmla="*/ 183 h 205"/>
                <a:gd name="T20" fmla="*/ 822 w 844"/>
                <a:gd name="T21" fmla="*/ 127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5">
                  <a:moveTo>
                    <a:pt x="822" y="127"/>
                  </a:moveTo>
                  <a:lnTo>
                    <a:pt x="822" y="127"/>
                  </a:lnTo>
                  <a:cubicBezTo>
                    <a:pt x="815" y="123"/>
                    <a:pt x="667" y="19"/>
                    <a:pt x="441" y="9"/>
                  </a:cubicBezTo>
                  <a:cubicBezTo>
                    <a:pt x="213" y="0"/>
                    <a:pt x="30" y="122"/>
                    <a:pt x="23" y="127"/>
                  </a:cubicBezTo>
                  <a:cubicBezTo>
                    <a:pt x="4" y="139"/>
                    <a:pt x="0" y="164"/>
                    <a:pt x="12" y="182"/>
                  </a:cubicBezTo>
                  <a:cubicBezTo>
                    <a:pt x="20" y="194"/>
                    <a:pt x="32" y="200"/>
                    <a:pt x="45" y="200"/>
                  </a:cubicBezTo>
                  <a:cubicBezTo>
                    <a:pt x="53" y="200"/>
                    <a:pt x="61" y="198"/>
                    <a:pt x="67" y="193"/>
                  </a:cubicBezTo>
                  <a:cubicBezTo>
                    <a:pt x="69" y="192"/>
                    <a:pt x="236" y="81"/>
                    <a:pt x="437" y="89"/>
                  </a:cubicBezTo>
                  <a:cubicBezTo>
                    <a:pt x="639" y="98"/>
                    <a:pt x="774" y="192"/>
                    <a:pt x="775" y="193"/>
                  </a:cubicBezTo>
                  <a:cubicBezTo>
                    <a:pt x="793" y="205"/>
                    <a:pt x="818" y="201"/>
                    <a:pt x="831" y="183"/>
                  </a:cubicBezTo>
                  <a:cubicBezTo>
                    <a:pt x="844" y="165"/>
                    <a:pt x="840" y="140"/>
                    <a:pt x="822" y="1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0" name="Freeform 17"/>
            <p:cNvSpPr>
              <a:spLocks/>
            </p:cNvSpPr>
            <p:nvPr/>
          </p:nvSpPr>
          <p:spPr bwMode="auto">
            <a:xfrm>
              <a:off x="4713288" y="57165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9"/>
                    <a:pt x="67"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1" name="Freeform 18"/>
            <p:cNvSpPr>
              <a:spLocks/>
            </p:cNvSpPr>
            <p:nvPr/>
          </p:nvSpPr>
          <p:spPr bwMode="auto">
            <a:xfrm>
              <a:off x="4713288" y="5997575"/>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7"/>
                  </a:cubicBezTo>
                  <a:cubicBezTo>
                    <a:pt x="4" y="140"/>
                    <a:pt x="0" y="165"/>
                    <a:pt x="12" y="183"/>
                  </a:cubicBezTo>
                  <a:cubicBezTo>
                    <a:pt x="20" y="194"/>
                    <a:pt x="32" y="201"/>
                    <a:pt x="45" y="201"/>
                  </a:cubicBezTo>
                  <a:cubicBezTo>
                    <a:pt x="53" y="201"/>
                    <a:pt x="61" y="198"/>
                    <a:pt x="67" y="194"/>
                  </a:cubicBezTo>
                  <a:cubicBezTo>
                    <a:pt x="69" y="193"/>
                    <a:pt x="236" y="82"/>
                    <a:pt x="437" y="90"/>
                  </a:cubicBezTo>
                  <a:cubicBezTo>
                    <a:pt x="639" y="98"/>
                    <a:pt x="774" y="192"/>
                    <a:pt x="775" y="193"/>
                  </a:cubicBezTo>
                  <a:cubicBezTo>
                    <a:pt x="793" y="206"/>
                    <a:pt x="818" y="202"/>
                    <a:pt x="831" y="184"/>
                  </a:cubicBezTo>
                  <a:cubicBezTo>
                    <a:pt x="844" y="166"/>
                    <a:pt x="840" y="141"/>
                    <a:pt x="822" y="1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spTree>
    <p:extLst>
      <p:ext uri="{BB962C8B-B14F-4D97-AF65-F5344CB8AC3E}">
        <p14:creationId xmlns:p14="http://schemas.microsoft.com/office/powerpoint/2010/main" val="392213225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t>1</a:t>
            </a:r>
            <a:endParaRPr kumimoji="1" lang="zh-CN" altLang="en-US" dirty="0"/>
          </a:p>
        </p:txBody>
      </p:sp>
      <p:sp>
        <p:nvSpPr>
          <p:cNvPr id="3" name="文本占位符 2"/>
          <p:cNvSpPr>
            <a:spLocks noGrp="1"/>
          </p:cNvSpPr>
          <p:nvPr>
            <p:ph type="body" sz="quarter" idx="12"/>
          </p:nvPr>
        </p:nvSpPr>
        <p:spPr/>
        <p:txBody>
          <a:bodyPr/>
          <a:lstStyle/>
          <a:p>
            <a:r>
              <a:rPr kumimoji="1" lang="zh-CN" altLang="en-US" dirty="0"/>
              <a:t>选题</a:t>
            </a:r>
            <a:r>
              <a:rPr kumimoji="1" lang="zh-CN" altLang="en-US" dirty="0" smtClean="0"/>
              <a:t>依据</a:t>
            </a:r>
            <a:r>
              <a:rPr kumimoji="1" lang="en-US" altLang="zh-CN" dirty="0" smtClean="0"/>
              <a:t>——</a:t>
            </a:r>
            <a:r>
              <a:rPr kumimoji="1" lang="zh-CN" altLang="en-US" dirty="0" smtClean="0"/>
              <a:t>背景</a:t>
            </a:r>
            <a:endParaRPr kumimoji="1" lang="zh-CN" altLang="en-US" dirty="0"/>
          </a:p>
        </p:txBody>
      </p:sp>
      <p:sp>
        <p:nvSpPr>
          <p:cNvPr id="261" name="文本框 260"/>
          <p:cNvSpPr txBox="1"/>
          <p:nvPr/>
        </p:nvSpPr>
        <p:spPr>
          <a:xfrm>
            <a:off x="909041" y="1668357"/>
            <a:ext cx="7325917" cy="3521285"/>
          </a:xfrm>
          <a:prstGeom prst="rect">
            <a:avLst/>
          </a:prstGeom>
          <a:noFill/>
        </p:spPr>
        <p:txBody>
          <a:bodyPr wrap="square" rtlCol="0">
            <a:spAutoFit/>
          </a:bodyPr>
          <a:lstStyle/>
          <a:p>
            <a:pPr defTabSz="609585">
              <a:lnSpc>
                <a:spcPct val="150000"/>
              </a:lnSpc>
              <a:spcAft>
                <a:spcPts val="600"/>
              </a:spcAft>
            </a:pPr>
            <a:r>
              <a:rPr lang="zh-CN" altLang="en-US" b="1" dirty="0" smtClean="0">
                <a:solidFill>
                  <a:schemeClr val="tx1">
                    <a:lumMod val="75000"/>
                    <a:lumOff val="25000"/>
                  </a:schemeClr>
                </a:solidFill>
                <a:ea typeface="微软雅黑" charset="0"/>
              </a:rPr>
              <a:t>▷ 癌症</a:t>
            </a:r>
            <a:endParaRPr lang="en-US" altLang="zh-CN" b="1" dirty="0" smtClean="0">
              <a:solidFill>
                <a:schemeClr val="tx1">
                  <a:lumMod val="75000"/>
                  <a:lumOff val="25000"/>
                </a:schemeClr>
              </a:solidFill>
              <a:ea typeface="微软雅黑" charset="0"/>
            </a:endParaRPr>
          </a:p>
          <a:p>
            <a:pPr indent="457200" defTabSz="609585">
              <a:lnSpc>
                <a:spcPct val="150000"/>
              </a:lnSpc>
              <a:spcAft>
                <a:spcPts val="600"/>
              </a:spcAft>
            </a:pPr>
            <a:r>
              <a:rPr lang="zh-CN" altLang="en-US" dirty="0">
                <a:solidFill>
                  <a:schemeClr val="tx1">
                    <a:lumMod val="75000"/>
                    <a:lumOff val="25000"/>
                  </a:schemeClr>
                </a:solidFill>
                <a:latin typeface="微软雅黑" charset="0"/>
                <a:ea typeface="微软雅黑" charset="0"/>
              </a:rPr>
              <a:t>因为正常体细胞在分裂分化的过程中由于产生了基因突变导致细胞开始不受控制地快速分裂增殖。并且由于其细胞表面大多缺乏糖蛋白，而容易在体内扩散，最后变成难以根治的病症</a:t>
            </a:r>
            <a:r>
              <a:rPr lang="zh-CN" altLang="en-US" dirty="0" smtClean="0">
                <a:solidFill>
                  <a:schemeClr val="tx1">
                    <a:lumMod val="75000"/>
                    <a:lumOff val="25000"/>
                  </a:schemeClr>
                </a:solidFill>
                <a:latin typeface="微软雅黑" charset="0"/>
                <a:ea typeface="微软雅黑" charset="0"/>
              </a:rPr>
              <a:t>。</a:t>
            </a:r>
            <a:endParaRPr lang="en-US" altLang="zh-CN" dirty="0" smtClean="0">
              <a:solidFill>
                <a:schemeClr val="tx1">
                  <a:lumMod val="75000"/>
                  <a:lumOff val="25000"/>
                </a:schemeClr>
              </a:solidFill>
              <a:latin typeface="微软雅黑" charset="0"/>
              <a:ea typeface="微软雅黑" charset="0"/>
            </a:endParaRPr>
          </a:p>
          <a:p>
            <a:pPr indent="457200" defTabSz="609585">
              <a:lnSpc>
                <a:spcPct val="150000"/>
              </a:lnSpc>
              <a:spcAft>
                <a:spcPts val="600"/>
              </a:spcAft>
            </a:pPr>
            <a:r>
              <a:rPr lang="zh-CN" altLang="en-US" dirty="0" smtClean="0">
                <a:solidFill>
                  <a:schemeClr val="tx1">
                    <a:lumMod val="75000"/>
                    <a:lumOff val="25000"/>
                  </a:schemeClr>
                </a:solidFill>
                <a:latin typeface="微软雅黑" charset="0"/>
                <a:ea typeface="微软雅黑" charset="0"/>
              </a:rPr>
              <a:t>据调查，</a:t>
            </a:r>
            <a:r>
              <a:rPr lang="zh-CN" altLang="en-US" dirty="0">
                <a:solidFill>
                  <a:schemeClr val="tx1">
                    <a:lumMod val="75000"/>
                    <a:lumOff val="25000"/>
                  </a:schemeClr>
                </a:solidFill>
                <a:latin typeface="微软雅黑" charset="0"/>
                <a:ea typeface="微软雅黑" charset="0"/>
              </a:rPr>
              <a:t>在</a:t>
            </a:r>
            <a:r>
              <a:rPr lang="en-US" altLang="zh-CN" dirty="0">
                <a:solidFill>
                  <a:schemeClr val="tx1">
                    <a:lumMod val="75000"/>
                    <a:lumOff val="25000"/>
                  </a:schemeClr>
                </a:solidFill>
                <a:latin typeface="微软雅黑" charset="0"/>
                <a:ea typeface="微软雅黑" charset="0"/>
              </a:rPr>
              <a:t>2012</a:t>
            </a:r>
            <a:r>
              <a:rPr lang="zh-CN" altLang="en-US" dirty="0">
                <a:solidFill>
                  <a:schemeClr val="tx1">
                    <a:lumMod val="75000"/>
                    <a:lumOff val="25000"/>
                  </a:schemeClr>
                </a:solidFill>
                <a:latin typeface="微软雅黑" charset="0"/>
                <a:ea typeface="微软雅黑" charset="0"/>
              </a:rPr>
              <a:t>年仅一年中，就有大约</a:t>
            </a:r>
            <a:r>
              <a:rPr lang="en-US" altLang="zh-CN" dirty="0">
                <a:solidFill>
                  <a:schemeClr val="tx1">
                    <a:lumMod val="75000"/>
                    <a:lumOff val="25000"/>
                  </a:schemeClr>
                </a:solidFill>
                <a:latin typeface="微软雅黑" charset="0"/>
                <a:ea typeface="微软雅黑" charset="0"/>
              </a:rPr>
              <a:t>1400</a:t>
            </a:r>
            <a:r>
              <a:rPr lang="zh-CN" altLang="en-US" dirty="0">
                <a:solidFill>
                  <a:schemeClr val="tx1">
                    <a:lumMod val="75000"/>
                    <a:lumOff val="25000"/>
                  </a:schemeClr>
                </a:solidFill>
                <a:latin typeface="微软雅黑" charset="0"/>
                <a:ea typeface="微软雅黑" charset="0"/>
              </a:rPr>
              <a:t>万的新增病例和</a:t>
            </a:r>
            <a:r>
              <a:rPr lang="en-US" altLang="zh-CN" dirty="0">
                <a:solidFill>
                  <a:schemeClr val="tx1">
                    <a:lumMod val="75000"/>
                    <a:lumOff val="25000"/>
                  </a:schemeClr>
                </a:solidFill>
                <a:latin typeface="微软雅黑" charset="0"/>
                <a:ea typeface="微软雅黑" charset="0"/>
              </a:rPr>
              <a:t>800</a:t>
            </a:r>
            <a:r>
              <a:rPr lang="zh-CN" altLang="en-US" dirty="0">
                <a:solidFill>
                  <a:schemeClr val="tx1">
                    <a:lumMod val="75000"/>
                    <a:lumOff val="25000"/>
                  </a:schemeClr>
                </a:solidFill>
                <a:latin typeface="微软雅黑" charset="0"/>
                <a:ea typeface="微软雅黑" charset="0"/>
              </a:rPr>
              <a:t>万次与癌症有关的死亡记录，这种疾病影响着所有国家和地区的人民。几乎每一年的每一万个人里面，就有约</a:t>
            </a:r>
            <a:r>
              <a:rPr lang="en-US" altLang="zh-CN" dirty="0">
                <a:solidFill>
                  <a:schemeClr val="tx1">
                    <a:lumMod val="75000"/>
                    <a:lumOff val="25000"/>
                  </a:schemeClr>
                </a:solidFill>
                <a:latin typeface="微软雅黑" charset="0"/>
                <a:ea typeface="微软雅黑" charset="0"/>
              </a:rPr>
              <a:t>18.2</a:t>
            </a:r>
            <a:r>
              <a:rPr lang="zh-CN" altLang="en-US" dirty="0">
                <a:solidFill>
                  <a:schemeClr val="tx1">
                    <a:lumMod val="75000"/>
                    <a:lumOff val="25000"/>
                  </a:schemeClr>
                </a:solidFill>
                <a:latin typeface="微软雅黑" charset="0"/>
                <a:ea typeface="微软雅黑" charset="0"/>
              </a:rPr>
              <a:t>人被新确诊为癌症，同时有</a:t>
            </a:r>
            <a:r>
              <a:rPr lang="en-US" altLang="zh-CN" dirty="0">
                <a:solidFill>
                  <a:schemeClr val="tx1">
                    <a:lumMod val="75000"/>
                    <a:lumOff val="25000"/>
                  </a:schemeClr>
                </a:solidFill>
                <a:latin typeface="微软雅黑" charset="0"/>
                <a:ea typeface="微软雅黑" charset="0"/>
              </a:rPr>
              <a:t>10.2</a:t>
            </a:r>
            <a:r>
              <a:rPr lang="zh-CN" altLang="en-US" dirty="0">
                <a:solidFill>
                  <a:schemeClr val="tx1">
                    <a:lumMod val="75000"/>
                    <a:lumOff val="25000"/>
                  </a:schemeClr>
                </a:solidFill>
                <a:latin typeface="微软雅黑" charset="0"/>
                <a:ea typeface="微软雅黑" charset="0"/>
              </a:rPr>
              <a:t>人死于癌症。</a:t>
            </a:r>
          </a:p>
        </p:txBody>
      </p:sp>
    </p:spTree>
    <p:extLst>
      <p:ext uri="{BB962C8B-B14F-4D97-AF65-F5344CB8AC3E}">
        <p14:creationId xmlns:p14="http://schemas.microsoft.com/office/powerpoint/2010/main" val="714880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61">
                                            <p:txEl>
                                              <p:pRg st="0" end="0"/>
                                            </p:txEl>
                                          </p:spTgt>
                                        </p:tgtEl>
                                        <p:attrNameLst>
                                          <p:attrName>style.visibility</p:attrName>
                                        </p:attrNameLst>
                                      </p:cBhvr>
                                      <p:to>
                                        <p:strVal val="visible"/>
                                      </p:to>
                                    </p:set>
                                    <p:animEffect transition="in" filter="fade">
                                      <p:cBhvr>
                                        <p:cTn id="7" dur="500"/>
                                        <p:tgtEl>
                                          <p:spTgt spid="26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normAutofit lnSpcReduction="10000"/>
          </a:bodyPr>
          <a:lstStyle/>
          <a:p>
            <a:r>
              <a:rPr kumimoji="1" lang="zh-CN" altLang="en-US" dirty="0">
                <a:solidFill>
                  <a:srgbClr val="777671"/>
                </a:solidFill>
                <a:latin typeface="Microsoft YaHei" charset="0"/>
                <a:ea typeface="Microsoft YaHei" charset="0"/>
                <a:cs typeface="Microsoft YaHei" charset="0"/>
              </a:rPr>
              <a:t>感谢</a:t>
            </a:r>
            <a:r>
              <a:rPr kumimoji="1" lang="zh-CN" altLang="en-US" dirty="0" smtClean="0">
                <a:solidFill>
                  <a:srgbClr val="777671"/>
                </a:solidFill>
                <a:latin typeface="Microsoft YaHei" charset="0"/>
                <a:ea typeface="Microsoft YaHei" charset="0"/>
                <a:cs typeface="Microsoft YaHei" charset="0"/>
              </a:rPr>
              <a:t>聆听</a:t>
            </a:r>
            <a:endParaRPr lang="zh-CN" altLang="en-US" dirty="0">
              <a:solidFill>
                <a:srgbClr val="777671"/>
              </a:solidFill>
            </a:endParaRPr>
          </a:p>
        </p:txBody>
      </p:sp>
      <p:sp>
        <p:nvSpPr>
          <p:cNvPr id="4" name="文本占位符 3"/>
          <p:cNvSpPr>
            <a:spLocks noGrp="1"/>
          </p:cNvSpPr>
          <p:nvPr>
            <p:ph type="body" sz="quarter" idx="12"/>
          </p:nvPr>
        </p:nvSpPr>
        <p:spPr/>
        <p:txBody>
          <a:bodyPr/>
          <a:lstStyle/>
          <a:p>
            <a:r>
              <a:rPr kumimoji="1" lang="en-US" altLang="zh-CN" dirty="0">
                <a:solidFill>
                  <a:srgbClr val="CDCAC3"/>
                </a:solidFill>
                <a:latin typeface="Microsoft YaHei" charset="0"/>
                <a:ea typeface="Microsoft YaHei" charset="0"/>
                <a:cs typeface="Microsoft YaHei" charset="0"/>
              </a:rPr>
              <a:t>THANK</a:t>
            </a:r>
            <a:r>
              <a:rPr kumimoji="1" lang="zh-CN" altLang="en-US" dirty="0">
                <a:solidFill>
                  <a:srgbClr val="CDCAC3"/>
                </a:solidFill>
                <a:latin typeface="Microsoft YaHei" charset="0"/>
                <a:ea typeface="Microsoft YaHei" charset="0"/>
                <a:cs typeface="Microsoft YaHei" charset="0"/>
              </a:rPr>
              <a:t> </a:t>
            </a:r>
            <a:r>
              <a:rPr kumimoji="1" lang="en-US" altLang="zh-CN" dirty="0">
                <a:solidFill>
                  <a:srgbClr val="CDCAC3"/>
                </a:solidFill>
                <a:latin typeface="Microsoft YaHei" charset="0"/>
                <a:ea typeface="Microsoft YaHei" charset="0"/>
                <a:cs typeface="Microsoft YaHei" charset="0"/>
              </a:rPr>
              <a:t>YOU</a:t>
            </a:r>
            <a:r>
              <a:rPr kumimoji="1" lang="zh-CN" altLang="en-US" dirty="0">
                <a:solidFill>
                  <a:srgbClr val="CDCAC3"/>
                </a:solidFill>
                <a:latin typeface="Microsoft YaHei" charset="0"/>
                <a:ea typeface="Microsoft YaHei" charset="0"/>
                <a:cs typeface="Microsoft YaHei" charset="0"/>
              </a:rPr>
              <a:t> </a:t>
            </a:r>
            <a:r>
              <a:rPr kumimoji="1" lang="en-US" altLang="zh-CN" dirty="0">
                <a:solidFill>
                  <a:srgbClr val="CDCAC3"/>
                </a:solidFill>
                <a:latin typeface="Microsoft YaHei" charset="0"/>
                <a:ea typeface="Microsoft YaHei" charset="0"/>
                <a:cs typeface="Microsoft YaHei" charset="0"/>
              </a:rPr>
              <a:t>FOR</a:t>
            </a:r>
            <a:r>
              <a:rPr kumimoji="1" lang="zh-CN" altLang="en-US" dirty="0">
                <a:solidFill>
                  <a:srgbClr val="CDCAC3"/>
                </a:solidFill>
                <a:latin typeface="Microsoft YaHei" charset="0"/>
                <a:ea typeface="Microsoft YaHei" charset="0"/>
                <a:cs typeface="Microsoft YaHei" charset="0"/>
              </a:rPr>
              <a:t> </a:t>
            </a:r>
            <a:r>
              <a:rPr kumimoji="1" lang="en-US" altLang="zh-CN" dirty="0">
                <a:solidFill>
                  <a:srgbClr val="CDCAC3"/>
                </a:solidFill>
                <a:latin typeface="Microsoft YaHei" charset="0"/>
                <a:ea typeface="Microsoft YaHei" charset="0"/>
                <a:cs typeface="Microsoft YaHei" charset="0"/>
              </a:rPr>
              <a:t>WATCHING!</a:t>
            </a:r>
            <a:endParaRPr lang="zh-CN" altLang="en-US" dirty="0">
              <a:solidFill>
                <a:srgbClr val="CDCAC3"/>
              </a:solidFill>
            </a:endParaRPr>
          </a:p>
        </p:txBody>
      </p:sp>
      <p:sp>
        <p:nvSpPr>
          <p:cNvPr id="5" name="文本占位符 4"/>
          <p:cNvSpPr>
            <a:spLocks noGrp="1"/>
          </p:cNvSpPr>
          <p:nvPr>
            <p:ph type="body" sz="quarter" idx="13"/>
          </p:nvPr>
        </p:nvSpPr>
        <p:spPr>
          <a:xfrm>
            <a:off x="2849696" y="4530395"/>
            <a:ext cx="3444608" cy="392907"/>
          </a:xfrm>
        </p:spPr>
        <p:txBody>
          <a:bodyPr/>
          <a:lstStyle/>
          <a:p>
            <a:r>
              <a:rPr kumimoji="1" lang="en-US" altLang="zh-CN" dirty="0">
                <a:solidFill>
                  <a:srgbClr val="777671"/>
                </a:solidFill>
                <a:latin typeface="微软雅黑" panose="020B0503020204020204" pitchFamily="34" charset="-122"/>
                <a:ea typeface="微软雅黑" panose="020B0503020204020204" pitchFamily="34" charset="-122"/>
              </a:rPr>
              <a:t>2017</a:t>
            </a:r>
            <a:r>
              <a:rPr kumimoji="1" lang="zh-CN" altLang="en-US" dirty="0">
                <a:solidFill>
                  <a:srgbClr val="777671"/>
                </a:solidFill>
                <a:latin typeface="微软雅黑" panose="020B0503020204020204" pitchFamily="34" charset="-122"/>
                <a:ea typeface="微软雅黑" panose="020B0503020204020204" pitchFamily="34" charset="-122"/>
              </a:rPr>
              <a:t>年</a:t>
            </a:r>
            <a:r>
              <a:rPr kumimoji="1" lang="en-US" altLang="zh-CN" dirty="0">
                <a:solidFill>
                  <a:srgbClr val="777671"/>
                </a:solidFill>
                <a:latin typeface="微软雅黑" panose="020B0503020204020204" pitchFamily="34" charset="-122"/>
                <a:ea typeface="微软雅黑" panose="020B0503020204020204" pitchFamily="34" charset="-122"/>
              </a:rPr>
              <a:t>1</a:t>
            </a:r>
            <a:r>
              <a:rPr kumimoji="1" lang="zh-CN" altLang="en-US" dirty="0">
                <a:solidFill>
                  <a:srgbClr val="777671"/>
                </a:solidFill>
                <a:latin typeface="微软雅黑" panose="020B0503020204020204" pitchFamily="34" charset="-122"/>
                <a:ea typeface="微软雅黑" panose="020B0503020204020204" pitchFamily="34" charset="-122"/>
              </a:rPr>
              <a:t>月</a:t>
            </a:r>
            <a:r>
              <a:rPr kumimoji="1" lang="en-US" altLang="zh-CN" dirty="0">
                <a:solidFill>
                  <a:srgbClr val="777671"/>
                </a:solidFill>
                <a:latin typeface="微软雅黑" panose="020B0503020204020204" pitchFamily="34" charset="-122"/>
                <a:ea typeface="微软雅黑" panose="020B0503020204020204" pitchFamily="34" charset="-122"/>
              </a:rPr>
              <a:t>8</a:t>
            </a:r>
            <a:r>
              <a:rPr kumimoji="1" lang="zh-CN" altLang="en-US" dirty="0">
                <a:solidFill>
                  <a:srgbClr val="777671"/>
                </a:solidFill>
                <a:latin typeface="微软雅黑" panose="020B0503020204020204" pitchFamily="34" charset="-122"/>
                <a:ea typeface="微软雅黑" panose="020B0503020204020204" pitchFamily="34" charset="-122"/>
              </a:rPr>
              <a:t>日</a:t>
            </a:r>
            <a:endParaRPr lang="zh-CN" altLang="en-US" dirty="0">
              <a:solidFill>
                <a:srgbClr val="777671"/>
              </a:solidFill>
              <a:latin typeface="微软雅黑" panose="020B0503020204020204" pitchFamily="34" charset="-122"/>
              <a:ea typeface="微软雅黑" panose="020B0503020204020204" pitchFamily="34" charset="-122"/>
            </a:endParaRPr>
          </a:p>
        </p:txBody>
      </p:sp>
      <p:sp>
        <p:nvSpPr>
          <p:cNvPr id="6" name="文本占位符 5"/>
          <p:cNvSpPr>
            <a:spLocks noGrp="1"/>
          </p:cNvSpPr>
          <p:nvPr>
            <p:ph type="body" sz="quarter" idx="14"/>
          </p:nvPr>
        </p:nvSpPr>
        <p:spPr/>
        <p:txBody>
          <a:bodyPr>
            <a:normAutofit lnSpcReduction="10000"/>
          </a:bodyPr>
          <a:lstStyle/>
          <a:p>
            <a:r>
              <a:rPr lang="zh-CN" altLang="en-US" dirty="0">
                <a:solidFill>
                  <a:srgbClr val="F5F0EA"/>
                </a:solidFill>
                <a:latin typeface="微软雅黑" panose="020B0503020204020204" pitchFamily="34" charset="-122"/>
                <a:ea typeface="微软雅黑" panose="020B0503020204020204" pitchFamily="34" charset="-122"/>
              </a:rPr>
              <a:t>指导老师：李　赛　　答辩人：何雨航</a:t>
            </a:r>
          </a:p>
        </p:txBody>
      </p:sp>
      <p:sp>
        <p:nvSpPr>
          <p:cNvPr id="9" name="文本占位符 2"/>
          <p:cNvSpPr>
            <a:spLocks noGrp="1"/>
          </p:cNvSpPr>
          <p:nvPr>
            <p:ph type="body" sz="quarter" idx="11"/>
          </p:nvPr>
        </p:nvSpPr>
        <p:spPr>
          <a:xfrm>
            <a:off x="1587698" y="954644"/>
            <a:ext cx="5968604" cy="760955"/>
          </a:xfrm>
        </p:spPr>
        <p:txBody>
          <a:bodyPr>
            <a:normAutofit/>
          </a:bodyPr>
          <a:lstStyle/>
          <a:p>
            <a:r>
              <a:rPr lang="zh-CN" altLang="en-US" sz="2800" dirty="0"/>
              <a:t>化工</a:t>
            </a:r>
            <a:r>
              <a:rPr lang="zh-CN" altLang="en-US" sz="2800" dirty="0" smtClean="0"/>
              <a:t>学院制药工程专业 开题报告答辩</a:t>
            </a:r>
            <a:endParaRPr lang="zh-CN" altLang="en-US" sz="2800" dirty="0"/>
          </a:p>
        </p:txBody>
      </p:sp>
    </p:spTree>
    <p:extLst>
      <p:ext uri="{BB962C8B-B14F-4D97-AF65-F5344CB8AC3E}">
        <p14:creationId xmlns:p14="http://schemas.microsoft.com/office/powerpoint/2010/main" val="190524108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t>1</a:t>
            </a:r>
            <a:endParaRPr kumimoji="1" lang="zh-CN" altLang="en-US" dirty="0"/>
          </a:p>
        </p:txBody>
      </p:sp>
      <p:sp>
        <p:nvSpPr>
          <p:cNvPr id="3" name="文本占位符 2"/>
          <p:cNvSpPr>
            <a:spLocks noGrp="1"/>
          </p:cNvSpPr>
          <p:nvPr>
            <p:ph type="body" sz="quarter" idx="12"/>
          </p:nvPr>
        </p:nvSpPr>
        <p:spPr/>
        <p:txBody>
          <a:bodyPr/>
          <a:lstStyle/>
          <a:p>
            <a:r>
              <a:rPr kumimoji="1" lang="zh-CN" altLang="en-US" dirty="0"/>
              <a:t>选题</a:t>
            </a:r>
            <a:r>
              <a:rPr kumimoji="1" lang="zh-CN" altLang="en-US" dirty="0" smtClean="0"/>
              <a:t>依据</a:t>
            </a:r>
            <a:r>
              <a:rPr kumimoji="1" lang="en-US" altLang="zh-CN" dirty="0" smtClean="0"/>
              <a:t>——</a:t>
            </a:r>
            <a:r>
              <a:rPr kumimoji="1" lang="zh-CN" altLang="en-US" dirty="0" smtClean="0"/>
              <a:t>背景</a:t>
            </a:r>
            <a:endParaRPr kumimoji="1" lang="zh-CN" altLang="en-US" dirty="0"/>
          </a:p>
        </p:txBody>
      </p:sp>
      <p:sp>
        <p:nvSpPr>
          <p:cNvPr id="261" name="文本框 260"/>
          <p:cNvSpPr txBox="1"/>
          <p:nvPr/>
        </p:nvSpPr>
        <p:spPr>
          <a:xfrm>
            <a:off x="909041" y="1668357"/>
            <a:ext cx="7325917" cy="3954929"/>
          </a:xfrm>
          <a:prstGeom prst="rect">
            <a:avLst/>
          </a:prstGeom>
          <a:noFill/>
        </p:spPr>
        <p:txBody>
          <a:bodyPr wrap="square" rtlCol="0">
            <a:spAutoFit/>
          </a:bodyPr>
          <a:lstStyle/>
          <a:p>
            <a:pPr defTabSz="609585">
              <a:lnSpc>
                <a:spcPct val="150000"/>
              </a:lnSpc>
              <a:spcAft>
                <a:spcPts val="600"/>
              </a:spcAft>
            </a:pPr>
            <a:r>
              <a:rPr lang="zh-CN" altLang="en-US" b="1" dirty="0" smtClean="0">
                <a:solidFill>
                  <a:schemeClr val="tx1">
                    <a:lumMod val="75000"/>
                    <a:lumOff val="25000"/>
                  </a:schemeClr>
                </a:solidFill>
                <a:ea typeface="微软雅黑" charset="0"/>
              </a:rPr>
              <a:t>▷ 癌症</a:t>
            </a:r>
            <a:r>
              <a:rPr lang="zh-CN" altLang="en-US" b="1" dirty="0">
                <a:solidFill>
                  <a:schemeClr val="tx1">
                    <a:lumMod val="75000"/>
                    <a:lumOff val="25000"/>
                  </a:schemeClr>
                </a:solidFill>
                <a:ea typeface="微软雅黑" charset="0"/>
              </a:rPr>
              <a:t>治疗方法及其</a:t>
            </a:r>
            <a:r>
              <a:rPr lang="zh-CN" altLang="en-US" b="1" dirty="0" smtClean="0">
                <a:solidFill>
                  <a:schemeClr val="tx1">
                    <a:lumMod val="75000"/>
                    <a:lumOff val="25000"/>
                  </a:schemeClr>
                </a:solidFill>
                <a:ea typeface="微软雅黑" charset="0"/>
              </a:rPr>
              <a:t>特点</a:t>
            </a:r>
            <a:endParaRPr lang="en-US" altLang="zh-CN" b="1" dirty="0" smtClean="0">
              <a:solidFill>
                <a:schemeClr val="tx1">
                  <a:lumMod val="75000"/>
                  <a:lumOff val="25000"/>
                </a:schemeClr>
              </a:solidFill>
              <a:ea typeface="微软雅黑" charset="0"/>
            </a:endParaRPr>
          </a:p>
          <a:p>
            <a:pPr marL="644400" indent="-285750" defTabSz="609585">
              <a:lnSpc>
                <a:spcPct val="150000"/>
              </a:lnSpc>
              <a:spcAft>
                <a:spcPts val="600"/>
              </a:spcAft>
              <a:buFont typeface="Wingdings" panose="05000000000000000000" pitchFamily="2" charset="2"/>
              <a:buChar char="l"/>
            </a:pPr>
            <a:r>
              <a:rPr lang="zh-CN" altLang="zh-CN" dirty="0"/>
              <a:t>外科手术</a:t>
            </a:r>
            <a:r>
              <a:rPr lang="zh-CN" altLang="zh-CN" dirty="0" smtClean="0"/>
              <a:t>治疗</a:t>
            </a:r>
            <a:endParaRPr lang="en-US" altLang="zh-CN" dirty="0" smtClean="0"/>
          </a:p>
          <a:p>
            <a:pPr marL="644400" indent="-285750" defTabSz="609585">
              <a:lnSpc>
                <a:spcPct val="150000"/>
              </a:lnSpc>
              <a:spcAft>
                <a:spcPts val="600"/>
              </a:spcAft>
              <a:buFont typeface="Wingdings" panose="05000000000000000000" pitchFamily="2" charset="2"/>
              <a:buChar char="l"/>
            </a:pPr>
            <a:r>
              <a:rPr lang="zh-CN" altLang="zh-CN" dirty="0" smtClean="0"/>
              <a:t>放射性</a:t>
            </a:r>
            <a:r>
              <a:rPr lang="zh-CN" altLang="zh-CN" dirty="0"/>
              <a:t>治疗（放疗</a:t>
            </a:r>
            <a:r>
              <a:rPr lang="zh-CN" altLang="zh-CN" dirty="0" smtClean="0"/>
              <a:t>）</a:t>
            </a:r>
            <a:endParaRPr lang="en-US" altLang="zh-CN" dirty="0" smtClean="0"/>
          </a:p>
          <a:p>
            <a:pPr marL="644400" indent="-285750" defTabSz="609585">
              <a:lnSpc>
                <a:spcPct val="150000"/>
              </a:lnSpc>
              <a:spcAft>
                <a:spcPts val="600"/>
              </a:spcAft>
              <a:buFont typeface="Wingdings" panose="05000000000000000000" pitchFamily="2" charset="2"/>
              <a:buChar char="l"/>
            </a:pPr>
            <a:r>
              <a:rPr lang="zh-CN" altLang="zh-CN" dirty="0" smtClean="0">
                <a:solidFill>
                  <a:srgbClr val="FF0000"/>
                </a:solidFill>
              </a:rPr>
              <a:t>化学治疗</a:t>
            </a:r>
            <a:r>
              <a:rPr lang="zh-CN" altLang="zh-CN" dirty="0">
                <a:solidFill>
                  <a:srgbClr val="FF0000"/>
                </a:solidFill>
              </a:rPr>
              <a:t>（化疗</a:t>
            </a:r>
            <a:r>
              <a:rPr lang="zh-CN" altLang="zh-CN" dirty="0" smtClean="0">
                <a:solidFill>
                  <a:srgbClr val="FF0000"/>
                </a:solidFill>
              </a:rPr>
              <a:t>）</a:t>
            </a:r>
            <a:endParaRPr lang="en-US" altLang="zh-CN" dirty="0" smtClean="0">
              <a:solidFill>
                <a:srgbClr val="FF0000"/>
              </a:solidFill>
            </a:endParaRPr>
          </a:p>
          <a:p>
            <a:pPr marL="644400" indent="-285750" defTabSz="609585">
              <a:lnSpc>
                <a:spcPct val="150000"/>
              </a:lnSpc>
              <a:spcAft>
                <a:spcPts val="600"/>
              </a:spcAft>
              <a:buFont typeface="Wingdings" panose="05000000000000000000" pitchFamily="2" charset="2"/>
              <a:buChar char="l"/>
            </a:pPr>
            <a:endParaRPr lang="en-US" altLang="zh-CN" dirty="0">
              <a:solidFill>
                <a:schemeClr val="tx1">
                  <a:lumMod val="75000"/>
                  <a:lumOff val="25000"/>
                </a:schemeClr>
              </a:solidFill>
              <a:latin typeface="微软雅黑" charset="0"/>
              <a:ea typeface="微软雅黑" charset="0"/>
            </a:endParaRPr>
          </a:p>
          <a:p>
            <a:pPr marL="644400" indent="-285750" defTabSz="609585">
              <a:lnSpc>
                <a:spcPct val="150000"/>
              </a:lnSpc>
              <a:spcAft>
                <a:spcPts val="600"/>
              </a:spcAft>
              <a:buFont typeface="Wingdings" panose="05000000000000000000" pitchFamily="2" charset="2"/>
              <a:buChar char="l"/>
            </a:pPr>
            <a:r>
              <a:rPr lang="zh-CN" altLang="en-US" dirty="0">
                <a:solidFill>
                  <a:schemeClr val="tx1">
                    <a:lumMod val="75000"/>
                    <a:lumOff val="25000"/>
                  </a:schemeClr>
                </a:solidFill>
                <a:latin typeface="微软雅黑" charset="0"/>
                <a:ea typeface="微软雅黑" charset="0"/>
              </a:rPr>
              <a:t>免疫疗法（生物治疗</a:t>
            </a:r>
            <a:r>
              <a:rPr lang="zh-CN" altLang="en-US" dirty="0" smtClean="0">
                <a:solidFill>
                  <a:schemeClr val="tx1">
                    <a:lumMod val="75000"/>
                    <a:lumOff val="25000"/>
                  </a:schemeClr>
                </a:solidFill>
                <a:latin typeface="微软雅黑" charset="0"/>
                <a:ea typeface="微软雅黑" charset="0"/>
              </a:rPr>
              <a:t>）</a:t>
            </a:r>
            <a:endParaRPr lang="en-US" altLang="zh-CN" dirty="0" smtClean="0">
              <a:solidFill>
                <a:schemeClr val="tx1">
                  <a:lumMod val="75000"/>
                  <a:lumOff val="25000"/>
                </a:schemeClr>
              </a:solidFill>
              <a:latin typeface="微软雅黑" charset="0"/>
              <a:ea typeface="微软雅黑" charset="0"/>
            </a:endParaRPr>
          </a:p>
          <a:p>
            <a:pPr marL="644400" indent="-285750" defTabSz="609585">
              <a:lnSpc>
                <a:spcPct val="150000"/>
              </a:lnSpc>
              <a:spcAft>
                <a:spcPts val="600"/>
              </a:spcAft>
              <a:buFont typeface="Wingdings" panose="05000000000000000000" pitchFamily="2" charset="2"/>
              <a:buChar char="l"/>
            </a:pPr>
            <a:r>
              <a:rPr lang="zh-CN" altLang="en-US" dirty="0" smtClean="0">
                <a:solidFill>
                  <a:schemeClr val="tx1">
                    <a:lumMod val="75000"/>
                    <a:lumOff val="25000"/>
                  </a:schemeClr>
                </a:solidFill>
                <a:latin typeface="微软雅黑" charset="0"/>
                <a:ea typeface="微软雅黑" charset="0"/>
              </a:rPr>
              <a:t>基因疗法</a:t>
            </a:r>
            <a:endParaRPr lang="en-US" altLang="zh-CN" dirty="0" smtClean="0">
              <a:solidFill>
                <a:schemeClr val="tx1">
                  <a:lumMod val="75000"/>
                  <a:lumOff val="25000"/>
                </a:schemeClr>
              </a:solidFill>
              <a:latin typeface="微软雅黑" charset="0"/>
              <a:ea typeface="微软雅黑" charset="0"/>
            </a:endParaRPr>
          </a:p>
          <a:p>
            <a:pPr marL="644400" indent="-285750" defTabSz="609585">
              <a:lnSpc>
                <a:spcPct val="150000"/>
              </a:lnSpc>
              <a:spcAft>
                <a:spcPts val="600"/>
              </a:spcAft>
              <a:buFont typeface="Wingdings" panose="05000000000000000000" pitchFamily="2" charset="2"/>
              <a:buChar char="l"/>
            </a:pPr>
            <a:r>
              <a:rPr lang="zh-CN" altLang="en-US" dirty="0" smtClean="0">
                <a:solidFill>
                  <a:schemeClr val="tx1">
                    <a:lumMod val="75000"/>
                    <a:lumOff val="25000"/>
                  </a:schemeClr>
                </a:solidFill>
                <a:latin typeface="微软雅黑" charset="0"/>
                <a:ea typeface="微软雅黑" charset="0"/>
              </a:rPr>
              <a:t>激素</a:t>
            </a:r>
            <a:r>
              <a:rPr lang="zh-CN" altLang="en-US" dirty="0">
                <a:solidFill>
                  <a:schemeClr val="tx1">
                    <a:lumMod val="75000"/>
                    <a:lumOff val="25000"/>
                  </a:schemeClr>
                </a:solidFill>
                <a:latin typeface="微软雅黑" charset="0"/>
                <a:ea typeface="微软雅黑" charset="0"/>
              </a:rPr>
              <a:t>治疗</a:t>
            </a:r>
          </a:p>
        </p:txBody>
      </p:sp>
    </p:spTree>
    <p:extLst>
      <p:ext uri="{BB962C8B-B14F-4D97-AF65-F5344CB8AC3E}">
        <p14:creationId xmlns:p14="http://schemas.microsoft.com/office/powerpoint/2010/main" val="26720977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61">
                                            <p:txEl>
                                              <p:pRg st="0" end="0"/>
                                            </p:txEl>
                                          </p:spTgt>
                                        </p:tgtEl>
                                        <p:attrNameLst>
                                          <p:attrName>style.visibility</p:attrName>
                                        </p:attrNameLst>
                                      </p:cBhvr>
                                      <p:to>
                                        <p:strVal val="visible"/>
                                      </p:to>
                                    </p:set>
                                    <p:animEffect transition="in" filter="fade">
                                      <p:cBhvr>
                                        <p:cTn id="7" dur="500"/>
                                        <p:tgtEl>
                                          <p:spTgt spid="26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t>1</a:t>
            </a:r>
            <a:endParaRPr kumimoji="1" lang="zh-CN" altLang="en-US" dirty="0"/>
          </a:p>
        </p:txBody>
      </p:sp>
      <p:sp>
        <p:nvSpPr>
          <p:cNvPr id="3" name="文本占位符 2"/>
          <p:cNvSpPr>
            <a:spLocks noGrp="1"/>
          </p:cNvSpPr>
          <p:nvPr>
            <p:ph type="body" sz="quarter" idx="12"/>
          </p:nvPr>
        </p:nvSpPr>
        <p:spPr/>
        <p:txBody>
          <a:bodyPr/>
          <a:lstStyle/>
          <a:p>
            <a:r>
              <a:rPr kumimoji="1" lang="zh-CN" altLang="en-US" dirty="0"/>
              <a:t>选题</a:t>
            </a:r>
            <a:r>
              <a:rPr kumimoji="1" lang="zh-CN" altLang="en-US" dirty="0" smtClean="0"/>
              <a:t>依据</a:t>
            </a:r>
            <a:r>
              <a:rPr kumimoji="1" lang="en-US" altLang="zh-CN" dirty="0" smtClean="0"/>
              <a:t>——</a:t>
            </a:r>
            <a:r>
              <a:rPr kumimoji="1" lang="zh-CN" altLang="en-US" dirty="0" smtClean="0"/>
              <a:t>背景</a:t>
            </a:r>
            <a:endParaRPr kumimoji="1" lang="zh-CN" altLang="en-US" dirty="0"/>
          </a:p>
        </p:txBody>
      </p:sp>
      <p:sp>
        <p:nvSpPr>
          <p:cNvPr id="261" name="文本框 260"/>
          <p:cNvSpPr txBox="1"/>
          <p:nvPr/>
        </p:nvSpPr>
        <p:spPr>
          <a:xfrm>
            <a:off x="909041" y="968309"/>
            <a:ext cx="7325917" cy="2816156"/>
          </a:xfrm>
          <a:prstGeom prst="rect">
            <a:avLst/>
          </a:prstGeom>
          <a:noFill/>
        </p:spPr>
        <p:txBody>
          <a:bodyPr wrap="square" rtlCol="0">
            <a:spAutoFit/>
          </a:bodyPr>
          <a:lstStyle/>
          <a:p>
            <a:pPr indent="457200" defTabSz="609585">
              <a:lnSpc>
                <a:spcPct val="150000"/>
              </a:lnSpc>
              <a:spcAft>
                <a:spcPts val="600"/>
              </a:spcAft>
            </a:pPr>
            <a:r>
              <a:rPr lang="zh-CN" altLang="en-US" b="1" dirty="0" smtClean="0">
                <a:solidFill>
                  <a:schemeClr val="tx1">
                    <a:lumMod val="75000"/>
                    <a:lumOff val="25000"/>
                  </a:schemeClr>
                </a:solidFill>
                <a:ea typeface="微软雅黑" charset="0"/>
              </a:rPr>
              <a:t>▷ 化学疗法</a:t>
            </a:r>
          </a:p>
          <a:p>
            <a:pPr indent="457200" defTabSz="609585">
              <a:lnSpc>
                <a:spcPct val="150000"/>
              </a:lnSpc>
              <a:spcAft>
                <a:spcPts val="600"/>
              </a:spcAft>
            </a:pPr>
            <a:r>
              <a:rPr lang="zh-CN" altLang="zh-CN" dirty="0"/>
              <a:t>对处于癌症的各个时期的患者均有较好的治疗</a:t>
            </a:r>
            <a:r>
              <a:rPr lang="zh-CN" altLang="zh-CN" dirty="0" smtClean="0"/>
              <a:t>效果</a:t>
            </a:r>
            <a:r>
              <a:rPr lang="zh-CN" altLang="en-US" dirty="0" smtClean="0"/>
              <a:t>。且适用于多种类型多种机制的的</a:t>
            </a:r>
            <a:r>
              <a:rPr lang="zh-CN" altLang="en-US" dirty="0"/>
              <a:t>化学治疗药</a:t>
            </a:r>
            <a:r>
              <a:rPr lang="zh-CN" altLang="en-US" dirty="0" smtClean="0"/>
              <a:t>物；</a:t>
            </a:r>
            <a:endParaRPr lang="en-US" altLang="zh-CN" dirty="0" smtClean="0"/>
          </a:p>
          <a:p>
            <a:pPr indent="457200" defTabSz="609585">
              <a:lnSpc>
                <a:spcPct val="150000"/>
              </a:lnSpc>
              <a:spcAft>
                <a:spcPts val="600"/>
              </a:spcAft>
            </a:pPr>
            <a:r>
              <a:rPr lang="zh-CN" altLang="en-US" dirty="0" smtClean="0"/>
              <a:t>但由于</a:t>
            </a:r>
            <a:r>
              <a:rPr lang="zh-CN" altLang="en-US" dirty="0"/>
              <a:t>化学疗法对癌细胞的特异性十分低下，造成体细胞的普遍杀伤，副作用很大，有“两害相交取其轻</a:t>
            </a:r>
            <a:r>
              <a:rPr lang="zh-CN" altLang="en-US" dirty="0" smtClean="0"/>
              <a:t>”</a:t>
            </a:r>
            <a:r>
              <a:rPr lang="zh-CN" altLang="en-US" dirty="0"/>
              <a:t>的</a:t>
            </a:r>
            <a:r>
              <a:rPr lang="zh-CN" altLang="en-US" dirty="0" smtClean="0"/>
              <a:t>说法。</a:t>
            </a:r>
            <a:endParaRPr lang="en-US" altLang="zh-CN" dirty="0" smtClean="0"/>
          </a:p>
          <a:p>
            <a:pPr indent="457200" defTabSz="609585">
              <a:lnSpc>
                <a:spcPct val="150000"/>
              </a:lnSpc>
              <a:spcAft>
                <a:spcPts val="600"/>
              </a:spcAft>
            </a:pPr>
            <a:r>
              <a:rPr lang="zh-CN" altLang="en-US" dirty="0" smtClean="0"/>
              <a:t>常用</a:t>
            </a:r>
            <a:r>
              <a:rPr lang="zh-CN" altLang="en-US" dirty="0"/>
              <a:t>的化疗药物有：</a:t>
            </a:r>
            <a:r>
              <a:rPr lang="zh-CN" altLang="en-US" dirty="0">
                <a:solidFill>
                  <a:srgbClr val="FF0000"/>
                </a:solidFill>
              </a:rPr>
              <a:t>阿霉素</a:t>
            </a:r>
            <a:r>
              <a:rPr lang="zh-CN" altLang="en-US" dirty="0"/>
              <a:t>、柔红霉素等</a:t>
            </a:r>
            <a:r>
              <a:rPr lang="zh-CN" altLang="en-US" dirty="0" smtClean="0"/>
              <a:t>。</a:t>
            </a:r>
            <a:endParaRPr lang="zh-CN" altLang="en-US" dirty="0">
              <a:solidFill>
                <a:schemeClr val="tx1">
                  <a:lumMod val="75000"/>
                  <a:lumOff val="25000"/>
                </a:schemeClr>
              </a:solidFill>
              <a:latin typeface="微软雅黑" charset="0"/>
              <a:ea typeface="微软雅黑" charset="0"/>
            </a:endParaRPr>
          </a:p>
        </p:txBody>
      </p:sp>
      <p:sp>
        <p:nvSpPr>
          <p:cNvPr id="4"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5" name="对象 4"/>
          <p:cNvGraphicFramePr>
            <a:graphicFrameLocks noChangeAspect="1"/>
          </p:cNvGraphicFramePr>
          <p:nvPr>
            <p:extLst>
              <p:ext uri="{D42A27DB-BD31-4B8C-83A1-F6EECF244321}">
                <p14:modId xmlns:p14="http://schemas.microsoft.com/office/powerpoint/2010/main" val="1183010520"/>
              </p:ext>
            </p:extLst>
          </p:nvPr>
        </p:nvGraphicFramePr>
        <p:xfrm>
          <a:off x="2873828" y="3950015"/>
          <a:ext cx="3396343" cy="2539874"/>
        </p:xfrm>
        <a:graphic>
          <a:graphicData uri="http://schemas.openxmlformats.org/presentationml/2006/ole">
            <mc:AlternateContent xmlns:mc="http://schemas.openxmlformats.org/markup-compatibility/2006">
              <mc:Choice xmlns:v="urn:schemas-microsoft-com:vml" Requires="v">
                <p:oleObj spid="_x0000_s5138" name="CS ChemDraw Drawing" r:id="rId3" imgW="3820278" imgH="2845363" progId="ChemDraw.Document.6.0">
                  <p:embed/>
                </p:oleObj>
              </mc:Choice>
              <mc:Fallback>
                <p:oleObj name="CS ChemDraw Drawing" r:id="rId3" imgW="3820278" imgH="2845363" progId="ChemDraw.Document.6.0">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73828" y="3950015"/>
                        <a:ext cx="3396343" cy="2539874"/>
                      </a:xfrm>
                      <a:prstGeom prst="rect">
                        <a:avLst/>
                      </a:prstGeom>
                      <a:noFill/>
                    </p:spPr>
                  </p:pic>
                </p:oleObj>
              </mc:Fallback>
            </mc:AlternateContent>
          </a:graphicData>
        </a:graphic>
      </p:graphicFrame>
    </p:spTree>
    <p:extLst>
      <p:ext uri="{BB962C8B-B14F-4D97-AF65-F5344CB8AC3E}">
        <p14:creationId xmlns:p14="http://schemas.microsoft.com/office/powerpoint/2010/main" val="2284942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61">
                                            <p:txEl>
                                              <p:pRg st="0" end="0"/>
                                            </p:txEl>
                                          </p:spTgt>
                                        </p:tgtEl>
                                        <p:attrNameLst>
                                          <p:attrName>style.visibility</p:attrName>
                                        </p:attrNameLst>
                                      </p:cBhvr>
                                      <p:to>
                                        <p:strVal val="visible"/>
                                      </p:to>
                                    </p:set>
                                    <p:animEffect transition="in" filter="fade">
                                      <p:cBhvr>
                                        <p:cTn id="7" dur="500"/>
                                        <p:tgtEl>
                                          <p:spTgt spid="261">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61">
                                            <p:txEl>
                                              <p:pRg st="1" end="1"/>
                                            </p:txEl>
                                          </p:spTgt>
                                        </p:tgtEl>
                                        <p:attrNameLst>
                                          <p:attrName>style.visibility</p:attrName>
                                        </p:attrNameLst>
                                      </p:cBhvr>
                                      <p:to>
                                        <p:strVal val="visible"/>
                                      </p:to>
                                    </p:set>
                                    <p:animEffect transition="in" filter="fade">
                                      <p:cBhvr>
                                        <p:cTn id="11" dur="500"/>
                                        <p:tgtEl>
                                          <p:spTgt spid="261">
                                            <p:txEl>
                                              <p:pRg st="1" end="1"/>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61">
                                            <p:txEl>
                                              <p:pRg st="2" end="2"/>
                                            </p:txEl>
                                          </p:spTgt>
                                        </p:tgtEl>
                                        <p:attrNameLst>
                                          <p:attrName>style.visibility</p:attrName>
                                        </p:attrNameLst>
                                      </p:cBhvr>
                                      <p:to>
                                        <p:strVal val="visible"/>
                                      </p:to>
                                    </p:set>
                                    <p:animEffect transition="in" filter="fade">
                                      <p:cBhvr>
                                        <p:cTn id="15" dur="500"/>
                                        <p:tgtEl>
                                          <p:spTgt spid="26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t>1</a:t>
            </a:r>
            <a:endParaRPr kumimoji="1" lang="zh-CN" altLang="en-US" dirty="0"/>
          </a:p>
        </p:txBody>
      </p:sp>
      <p:sp>
        <p:nvSpPr>
          <p:cNvPr id="3" name="文本占位符 2"/>
          <p:cNvSpPr>
            <a:spLocks noGrp="1"/>
          </p:cNvSpPr>
          <p:nvPr>
            <p:ph type="body" sz="quarter" idx="12"/>
          </p:nvPr>
        </p:nvSpPr>
        <p:spPr/>
        <p:txBody>
          <a:bodyPr/>
          <a:lstStyle/>
          <a:p>
            <a:r>
              <a:rPr kumimoji="1" lang="zh-CN" altLang="en-US" dirty="0"/>
              <a:t>选题</a:t>
            </a:r>
            <a:r>
              <a:rPr kumimoji="1" lang="zh-CN" altLang="en-US" dirty="0" smtClean="0"/>
              <a:t>依据</a:t>
            </a:r>
            <a:r>
              <a:rPr kumimoji="1" lang="en-US" altLang="zh-CN" dirty="0" smtClean="0"/>
              <a:t>——</a:t>
            </a:r>
            <a:r>
              <a:rPr kumimoji="1" lang="zh-CN" altLang="en-US" dirty="0" smtClean="0"/>
              <a:t>分类</a:t>
            </a:r>
            <a:endParaRPr kumimoji="1" lang="zh-CN" altLang="en-US" dirty="0"/>
          </a:p>
        </p:txBody>
      </p:sp>
      <p:sp>
        <p:nvSpPr>
          <p:cNvPr id="261" name="文本框 260"/>
          <p:cNvSpPr txBox="1"/>
          <p:nvPr/>
        </p:nvSpPr>
        <p:spPr>
          <a:xfrm>
            <a:off x="909041" y="1760274"/>
            <a:ext cx="7325917" cy="3416320"/>
          </a:xfrm>
          <a:prstGeom prst="rect">
            <a:avLst/>
          </a:prstGeom>
          <a:noFill/>
        </p:spPr>
        <p:txBody>
          <a:bodyPr wrap="square" rtlCol="0">
            <a:spAutoFit/>
          </a:bodyPr>
          <a:lstStyle/>
          <a:p>
            <a:pPr indent="-457200" defTabSz="609585">
              <a:lnSpc>
                <a:spcPct val="200000"/>
              </a:lnSpc>
              <a:buFont typeface="Wingdings" panose="05000000000000000000" pitchFamily="2" charset="2"/>
              <a:buChar char="Ø"/>
            </a:pPr>
            <a:r>
              <a:rPr lang="zh-CN" altLang="en-US" dirty="0" smtClean="0">
                <a:solidFill>
                  <a:schemeClr val="tx1">
                    <a:lumMod val="75000"/>
                    <a:lumOff val="25000"/>
                  </a:schemeClr>
                </a:solidFill>
                <a:ea typeface="微软雅黑" charset="0"/>
              </a:rPr>
              <a:t>纳米</a:t>
            </a:r>
            <a:r>
              <a:rPr lang="zh-CN" altLang="en-US" dirty="0">
                <a:solidFill>
                  <a:schemeClr val="tx1">
                    <a:lumMod val="75000"/>
                    <a:lumOff val="25000"/>
                  </a:schemeClr>
                </a:solidFill>
                <a:ea typeface="微软雅黑" charset="0"/>
              </a:rPr>
              <a:t>脂质体</a:t>
            </a:r>
          </a:p>
          <a:p>
            <a:pPr indent="-457200" defTabSz="609585">
              <a:lnSpc>
                <a:spcPct val="200000"/>
              </a:lnSpc>
              <a:buFont typeface="Wingdings" panose="05000000000000000000" pitchFamily="2" charset="2"/>
              <a:buChar char="Ø"/>
            </a:pPr>
            <a:r>
              <a:rPr lang="zh-CN" altLang="en-US" dirty="0" smtClean="0">
                <a:solidFill>
                  <a:schemeClr val="tx1">
                    <a:lumMod val="75000"/>
                    <a:lumOff val="25000"/>
                  </a:schemeClr>
                </a:solidFill>
                <a:ea typeface="微软雅黑" charset="0"/>
              </a:rPr>
              <a:t>固体</a:t>
            </a:r>
            <a:r>
              <a:rPr lang="zh-CN" altLang="en-US" dirty="0">
                <a:solidFill>
                  <a:schemeClr val="tx1">
                    <a:lumMod val="75000"/>
                    <a:lumOff val="25000"/>
                  </a:schemeClr>
                </a:solidFill>
                <a:ea typeface="微软雅黑" charset="0"/>
              </a:rPr>
              <a:t>脂质纳米粒</a:t>
            </a:r>
          </a:p>
          <a:p>
            <a:pPr indent="-457200" defTabSz="609585">
              <a:lnSpc>
                <a:spcPct val="200000"/>
              </a:lnSpc>
              <a:buFont typeface="Wingdings" panose="05000000000000000000" pitchFamily="2" charset="2"/>
              <a:buChar char="Ø"/>
            </a:pPr>
            <a:r>
              <a:rPr lang="zh-CN" altLang="en-US" dirty="0" smtClean="0">
                <a:solidFill>
                  <a:schemeClr val="tx1">
                    <a:lumMod val="75000"/>
                    <a:lumOff val="25000"/>
                  </a:schemeClr>
                </a:solidFill>
                <a:ea typeface="微软雅黑" charset="0"/>
              </a:rPr>
              <a:t>树枝状</a:t>
            </a:r>
            <a:r>
              <a:rPr lang="zh-CN" altLang="en-US" dirty="0">
                <a:solidFill>
                  <a:schemeClr val="tx1">
                    <a:lumMod val="75000"/>
                    <a:lumOff val="25000"/>
                  </a:schemeClr>
                </a:solidFill>
                <a:ea typeface="微软雅黑" charset="0"/>
              </a:rPr>
              <a:t>大分子</a:t>
            </a:r>
          </a:p>
          <a:p>
            <a:pPr indent="-457200" defTabSz="609585">
              <a:lnSpc>
                <a:spcPct val="200000"/>
              </a:lnSpc>
              <a:buFont typeface="Wingdings" panose="05000000000000000000" pitchFamily="2" charset="2"/>
              <a:buChar char="Ø"/>
            </a:pPr>
            <a:r>
              <a:rPr lang="zh-CN" altLang="en-US" dirty="0" smtClean="0">
                <a:solidFill>
                  <a:schemeClr val="tx1">
                    <a:lumMod val="75000"/>
                    <a:lumOff val="25000"/>
                  </a:schemeClr>
                </a:solidFill>
                <a:ea typeface="微软雅黑" charset="0"/>
              </a:rPr>
              <a:t>纳米</a:t>
            </a:r>
            <a:r>
              <a:rPr lang="zh-CN" altLang="en-US" dirty="0">
                <a:solidFill>
                  <a:schemeClr val="tx1">
                    <a:lumMod val="75000"/>
                    <a:lumOff val="25000"/>
                  </a:schemeClr>
                </a:solidFill>
                <a:ea typeface="微软雅黑" charset="0"/>
              </a:rPr>
              <a:t>囊和纳米球</a:t>
            </a:r>
          </a:p>
          <a:p>
            <a:pPr indent="-457200" defTabSz="609585">
              <a:lnSpc>
                <a:spcPct val="200000"/>
              </a:lnSpc>
              <a:buFont typeface="Wingdings" panose="05000000000000000000" pitchFamily="2" charset="2"/>
              <a:buChar char="Ø"/>
            </a:pPr>
            <a:r>
              <a:rPr lang="zh-CN" altLang="en-US" dirty="0" smtClean="0">
                <a:solidFill>
                  <a:schemeClr val="tx1">
                    <a:lumMod val="75000"/>
                    <a:lumOff val="25000"/>
                  </a:schemeClr>
                </a:solidFill>
                <a:ea typeface="微软雅黑" charset="0"/>
              </a:rPr>
              <a:t>聚合物</a:t>
            </a:r>
            <a:r>
              <a:rPr lang="zh-CN" altLang="en-US" dirty="0">
                <a:solidFill>
                  <a:schemeClr val="tx1">
                    <a:lumMod val="75000"/>
                    <a:lumOff val="25000"/>
                  </a:schemeClr>
                </a:solidFill>
                <a:ea typeface="微软雅黑" charset="0"/>
              </a:rPr>
              <a:t>胶束</a:t>
            </a:r>
          </a:p>
          <a:p>
            <a:pPr indent="-457200" defTabSz="609585">
              <a:lnSpc>
                <a:spcPct val="200000"/>
              </a:lnSpc>
              <a:buFont typeface="Wingdings" panose="05000000000000000000" pitchFamily="2" charset="2"/>
              <a:buChar char="Ø"/>
            </a:pPr>
            <a:r>
              <a:rPr lang="zh-CN" altLang="en-US" dirty="0" smtClean="0">
                <a:solidFill>
                  <a:schemeClr val="tx1">
                    <a:lumMod val="75000"/>
                    <a:lumOff val="25000"/>
                  </a:schemeClr>
                </a:solidFill>
                <a:ea typeface="微软雅黑" charset="0"/>
              </a:rPr>
              <a:t>纳米药物</a:t>
            </a:r>
            <a:endParaRPr lang="zh-CN" altLang="en-US" dirty="0">
              <a:solidFill>
                <a:schemeClr val="tx1">
                  <a:lumMod val="75000"/>
                  <a:lumOff val="25000"/>
                </a:schemeClr>
              </a:solidFill>
              <a:ea typeface="微软雅黑" charset="0"/>
            </a:endParaRPr>
          </a:p>
        </p:txBody>
      </p:sp>
    </p:spTree>
    <p:extLst>
      <p:ext uri="{BB962C8B-B14F-4D97-AF65-F5344CB8AC3E}">
        <p14:creationId xmlns:p14="http://schemas.microsoft.com/office/powerpoint/2010/main" val="13020226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61">
                                            <p:txEl>
                                              <p:pRg st="0" end="0"/>
                                            </p:txEl>
                                          </p:spTgt>
                                        </p:tgtEl>
                                        <p:attrNameLst>
                                          <p:attrName>style.visibility</p:attrName>
                                        </p:attrNameLst>
                                      </p:cBhvr>
                                      <p:to>
                                        <p:strVal val="visible"/>
                                      </p:to>
                                    </p:set>
                                    <p:animEffect transition="in" filter="fade">
                                      <p:cBhvr>
                                        <p:cTn id="7" dur="500"/>
                                        <p:tgtEl>
                                          <p:spTgt spid="261">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61">
                                            <p:txEl>
                                              <p:pRg st="1" end="1"/>
                                            </p:txEl>
                                          </p:spTgt>
                                        </p:tgtEl>
                                        <p:attrNameLst>
                                          <p:attrName>style.visibility</p:attrName>
                                        </p:attrNameLst>
                                      </p:cBhvr>
                                      <p:to>
                                        <p:strVal val="visible"/>
                                      </p:to>
                                    </p:set>
                                    <p:animEffect transition="in" filter="fade">
                                      <p:cBhvr>
                                        <p:cTn id="11" dur="500"/>
                                        <p:tgtEl>
                                          <p:spTgt spid="261">
                                            <p:txEl>
                                              <p:pRg st="1" end="1"/>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61">
                                            <p:txEl>
                                              <p:pRg st="2" end="2"/>
                                            </p:txEl>
                                          </p:spTgt>
                                        </p:tgtEl>
                                        <p:attrNameLst>
                                          <p:attrName>style.visibility</p:attrName>
                                        </p:attrNameLst>
                                      </p:cBhvr>
                                      <p:to>
                                        <p:strVal val="visible"/>
                                      </p:to>
                                    </p:set>
                                    <p:animEffect transition="in" filter="fade">
                                      <p:cBhvr>
                                        <p:cTn id="15" dur="500"/>
                                        <p:tgtEl>
                                          <p:spTgt spid="261">
                                            <p:txEl>
                                              <p:pRg st="2" end="2"/>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261">
                                            <p:txEl>
                                              <p:pRg st="3" end="3"/>
                                            </p:txEl>
                                          </p:spTgt>
                                        </p:tgtEl>
                                        <p:attrNameLst>
                                          <p:attrName>style.visibility</p:attrName>
                                        </p:attrNameLst>
                                      </p:cBhvr>
                                      <p:to>
                                        <p:strVal val="visible"/>
                                      </p:to>
                                    </p:set>
                                    <p:animEffect transition="in" filter="fade">
                                      <p:cBhvr>
                                        <p:cTn id="19" dur="500"/>
                                        <p:tgtEl>
                                          <p:spTgt spid="261">
                                            <p:txEl>
                                              <p:pRg st="3" end="3"/>
                                            </p:txEl>
                                          </p:spTgt>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261">
                                            <p:txEl>
                                              <p:pRg st="4" end="4"/>
                                            </p:txEl>
                                          </p:spTgt>
                                        </p:tgtEl>
                                        <p:attrNameLst>
                                          <p:attrName>style.visibility</p:attrName>
                                        </p:attrNameLst>
                                      </p:cBhvr>
                                      <p:to>
                                        <p:strVal val="visible"/>
                                      </p:to>
                                    </p:set>
                                    <p:animEffect transition="in" filter="fade">
                                      <p:cBhvr>
                                        <p:cTn id="23" dur="500"/>
                                        <p:tgtEl>
                                          <p:spTgt spid="261">
                                            <p:txEl>
                                              <p:pRg st="4" end="4"/>
                                            </p:txEl>
                                          </p:spTgt>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261">
                                            <p:txEl>
                                              <p:pRg st="5" end="5"/>
                                            </p:txEl>
                                          </p:spTgt>
                                        </p:tgtEl>
                                        <p:attrNameLst>
                                          <p:attrName>style.visibility</p:attrName>
                                        </p:attrNameLst>
                                      </p:cBhvr>
                                      <p:to>
                                        <p:strVal val="visible"/>
                                      </p:to>
                                    </p:set>
                                    <p:animEffect transition="in" filter="fade">
                                      <p:cBhvr>
                                        <p:cTn id="27" dur="500"/>
                                        <p:tgtEl>
                                          <p:spTgt spid="261">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mph" presetSubtype="2" fill="hold" nodeType="clickEffect">
                                  <p:stCondLst>
                                    <p:cond delay="0"/>
                                  </p:stCondLst>
                                  <p:childTnLst>
                                    <p:animClr clrSpc="rgb" dir="cw">
                                      <p:cBhvr override="childStyle">
                                        <p:cTn id="31" dur="1000" fill="hold"/>
                                        <p:tgtEl>
                                          <p:spTgt spid="261">
                                            <p:txEl>
                                              <p:pRg st="4" end="4"/>
                                            </p:txEl>
                                          </p:spTgt>
                                        </p:tgtEl>
                                        <p:attrNameLst>
                                          <p:attrName>style.color</p:attrName>
                                        </p:attrNameLst>
                                      </p:cBhvr>
                                      <p:to>
                                        <a:srgbClr val="FF0000"/>
                                      </p:to>
                                    </p:animClr>
                                  </p:childTnLst>
                                </p:cTn>
                              </p:par>
                              <p:par>
                                <p:cTn id="32" presetID="6" presetClass="emph" presetSubtype="0" accel="50000" decel="50000" fill="hold" nodeType="withEffect">
                                  <p:stCondLst>
                                    <p:cond delay="0"/>
                                  </p:stCondLst>
                                  <p:childTnLst>
                                    <p:animScale>
                                      <p:cBhvr>
                                        <p:cTn id="33" dur="1000" fill="hold"/>
                                        <p:tgtEl>
                                          <p:spTgt spid="261">
                                            <p:txEl>
                                              <p:pRg st="4" end="4"/>
                                            </p:txEl>
                                          </p:spTgt>
                                        </p:tgtEl>
                                      </p:cBhvr>
                                      <p:by x="150000" y="150000"/>
                                    </p:animScale>
                                  </p:childTnLst>
                                </p:cTn>
                              </p:par>
                              <p:par>
                                <p:cTn id="34" presetID="63" presetClass="path" presetSubtype="0" accel="50000" decel="50000" fill="hold" nodeType="withEffect">
                                  <p:stCondLst>
                                    <p:cond delay="0"/>
                                  </p:stCondLst>
                                  <p:childTnLst>
                                    <p:animMotion origin="layout" path="M 3.61111E-6 3.7037E-7 L 0.29878 3.7037E-7 " pathEditMode="relative" rAng="0" ptsTypes="AA">
                                      <p:cBhvr>
                                        <p:cTn id="35" dur="1000" fill="hold"/>
                                        <p:tgtEl>
                                          <p:spTgt spid="261">
                                            <p:txEl>
                                              <p:pRg st="4" end="4"/>
                                            </p:txEl>
                                          </p:spTgt>
                                        </p:tgtEl>
                                        <p:attrNameLst>
                                          <p:attrName>ppt_x</p:attrName>
                                          <p:attrName>ppt_y</p:attrName>
                                        </p:attrNameLst>
                                      </p:cBhvr>
                                      <p:rCtr x="1493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t>1</a:t>
            </a:r>
            <a:endParaRPr kumimoji="1" lang="zh-CN" altLang="en-US" dirty="0"/>
          </a:p>
        </p:txBody>
      </p:sp>
      <p:sp>
        <p:nvSpPr>
          <p:cNvPr id="3" name="文本占位符 2"/>
          <p:cNvSpPr>
            <a:spLocks noGrp="1"/>
          </p:cNvSpPr>
          <p:nvPr>
            <p:ph type="body" sz="quarter" idx="12"/>
          </p:nvPr>
        </p:nvSpPr>
        <p:spPr/>
        <p:txBody>
          <a:bodyPr/>
          <a:lstStyle/>
          <a:p>
            <a:r>
              <a:rPr kumimoji="1" lang="zh-CN" altLang="en-US" dirty="0"/>
              <a:t>选题</a:t>
            </a:r>
            <a:r>
              <a:rPr kumimoji="1" lang="zh-CN" altLang="en-US" dirty="0" smtClean="0"/>
              <a:t>依据</a:t>
            </a:r>
            <a:r>
              <a:rPr kumimoji="1" lang="en-US" altLang="zh-CN" dirty="0" smtClean="0"/>
              <a:t>——</a:t>
            </a:r>
            <a:r>
              <a:rPr kumimoji="1" lang="zh-CN" altLang="en-US" dirty="0"/>
              <a:t>胶束</a:t>
            </a:r>
          </a:p>
        </p:txBody>
      </p:sp>
      <p:sp>
        <p:nvSpPr>
          <p:cNvPr id="261" name="文本框 260"/>
          <p:cNvSpPr txBox="1"/>
          <p:nvPr/>
        </p:nvSpPr>
        <p:spPr>
          <a:xfrm>
            <a:off x="909041" y="962043"/>
            <a:ext cx="7325917" cy="2466957"/>
          </a:xfrm>
          <a:prstGeom prst="rect">
            <a:avLst/>
          </a:prstGeom>
          <a:noFill/>
        </p:spPr>
        <p:txBody>
          <a:bodyPr wrap="square" rtlCol="0">
            <a:spAutoFit/>
          </a:bodyPr>
          <a:lstStyle/>
          <a:p>
            <a:pPr indent="-457200" defTabSz="609585">
              <a:lnSpc>
                <a:spcPct val="200000"/>
              </a:lnSpc>
              <a:buFont typeface="Wingdings" panose="05000000000000000000" pitchFamily="2" charset="2"/>
              <a:buChar char="Ø"/>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胶束（</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Micelle</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）是表面活性剂在溶液中的浓度到达某一临界值（即临界胶束浓度</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CMC</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）及超过该值后，其分子或离子自动缔合成的胶体大小的聚集体质点微粒，这种胶体质点与离子之间处于平衡状态。</a:t>
            </a:r>
          </a:p>
        </p:txBody>
      </p:sp>
      <p:graphicFrame>
        <p:nvGraphicFramePr>
          <p:cNvPr id="5" name="对象 4"/>
          <p:cNvGraphicFramePr>
            <a:graphicFrameLocks noChangeAspect="1"/>
          </p:cNvGraphicFramePr>
          <p:nvPr>
            <p:extLst>
              <p:ext uri="{D42A27DB-BD31-4B8C-83A1-F6EECF244321}">
                <p14:modId xmlns:p14="http://schemas.microsoft.com/office/powerpoint/2010/main" val="3343386829"/>
              </p:ext>
            </p:extLst>
          </p:nvPr>
        </p:nvGraphicFramePr>
        <p:xfrm>
          <a:off x="3475953" y="4003364"/>
          <a:ext cx="2192093" cy="2161552"/>
        </p:xfrm>
        <a:graphic>
          <a:graphicData uri="http://schemas.openxmlformats.org/presentationml/2006/ole">
            <mc:AlternateContent xmlns:mc="http://schemas.openxmlformats.org/markup-compatibility/2006">
              <mc:Choice xmlns:v="urn:schemas-microsoft-com:vml" Requires="v">
                <p:oleObj spid="_x0000_s4147" name="CS ChemDraw Drawing" r:id="rId3" imgW="1025404" imgH="1011732" progId="ChemDraw.Document.6.0">
                  <p:embed/>
                </p:oleObj>
              </mc:Choice>
              <mc:Fallback>
                <p:oleObj name="CS ChemDraw Drawing" r:id="rId3" imgW="1025404" imgH="1011732" progId="ChemDraw.Document.6.0">
                  <p:embed/>
                  <p:pic>
                    <p:nvPicPr>
                      <p:cNvPr id="0" name=""/>
                      <p:cNvPicPr/>
                      <p:nvPr/>
                    </p:nvPicPr>
                    <p:blipFill>
                      <a:blip r:embed="rId4"/>
                      <a:stretch>
                        <a:fillRect/>
                      </a:stretch>
                    </p:blipFill>
                    <p:spPr>
                      <a:xfrm>
                        <a:off x="3475953" y="4003364"/>
                        <a:ext cx="2192093" cy="2161552"/>
                      </a:xfrm>
                      <a:prstGeom prst="rect">
                        <a:avLst/>
                      </a:prstGeom>
                    </p:spPr>
                  </p:pic>
                </p:oleObj>
              </mc:Fallback>
            </mc:AlternateContent>
          </a:graphicData>
        </a:graphic>
      </p:graphicFrame>
    </p:spTree>
    <p:extLst>
      <p:ext uri="{BB962C8B-B14F-4D97-AF65-F5344CB8AC3E}">
        <p14:creationId xmlns:p14="http://schemas.microsoft.com/office/powerpoint/2010/main" val="25144756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t>1</a:t>
            </a:r>
            <a:endParaRPr kumimoji="1" lang="zh-CN" altLang="en-US" dirty="0"/>
          </a:p>
        </p:txBody>
      </p:sp>
      <p:sp>
        <p:nvSpPr>
          <p:cNvPr id="3" name="文本占位符 2"/>
          <p:cNvSpPr>
            <a:spLocks noGrp="1"/>
          </p:cNvSpPr>
          <p:nvPr>
            <p:ph type="body" sz="quarter" idx="12"/>
          </p:nvPr>
        </p:nvSpPr>
        <p:spPr>
          <a:xfrm>
            <a:off x="878563" y="213648"/>
            <a:ext cx="4018751" cy="464425"/>
          </a:xfrm>
        </p:spPr>
        <p:txBody>
          <a:bodyPr>
            <a:normAutofit/>
          </a:bodyPr>
          <a:lstStyle/>
          <a:p>
            <a:r>
              <a:rPr kumimoji="1" lang="zh-CN" altLang="en-US" dirty="0"/>
              <a:t>选题</a:t>
            </a:r>
            <a:r>
              <a:rPr kumimoji="1" lang="zh-CN" altLang="en-US" dirty="0" smtClean="0"/>
              <a:t>依据</a:t>
            </a:r>
            <a:r>
              <a:rPr kumimoji="1" lang="en-US" altLang="zh-CN" dirty="0" smtClean="0"/>
              <a:t>——</a:t>
            </a:r>
            <a:r>
              <a:rPr kumimoji="1" lang="zh-CN" altLang="en-US" dirty="0"/>
              <a:t>胶束特点</a:t>
            </a:r>
          </a:p>
        </p:txBody>
      </p:sp>
      <p:sp>
        <p:nvSpPr>
          <p:cNvPr id="261" name="文本框 260"/>
          <p:cNvSpPr txBox="1"/>
          <p:nvPr/>
        </p:nvSpPr>
        <p:spPr>
          <a:xfrm>
            <a:off x="909041" y="1228397"/>
            <a:ext cx="7325917" cy="4401205"/>
          </a:xfrm>
          <a:prstGeom prst="rect">
            <a:avLst/>
          </a:prstGeom>
          <a:noFill/>
        </p:spPr>
        <p:txBody>
          <a:bodyPr wrap="square" rtlCol="0">
            <a:spAutoFit/>
          </a:bodyPr>
          <a:lstStyle/>
          <a:p>
            <a:pPr indent="-457200" defTabSz="609585">
              <a:lnSpc>
                <a:spcPct val="200000"/>
              </a:lnSpc>
              <a:buFont typeface="+mj-lt"/>
              <a:buAutoNum type="arabicPeriod"/>
            </a:pPr>
            <a:r>
              <a:rPr lang="zh-CN" altLang="en-US" sz="2000" dirty="0" smtClean="0">
                <a:solidFill>
                  <a:schemeClr val="tx1">
                    <a:lumMod val="75000"/>
                    <a:lumOff val="25000"/>
                  </a:schemeClr>
                </a:solidFill>
                <a:latin typeface="微软雅黑" panose="020B0503020204020204" pitchFamily="34" charset="-122"/>
                <a:ea typeface="微软雅黑" panose="020B0503020204020204" pitchFamily="34" charset="-122"/>
              </a:rPr>
              <a:t>聚合物</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胶束一般是由两亲性聚合物在水溶液</a:t>
            </a:r>
            <a:r>
              <a:rPr lang="zh-CN" altLang="en-US" sz="2000" dirty="0" smtClean="0">
                <a:solidFill>
                  <a:schemeClr val="tx1">
                    <a:lumMod val="75000"/>
                    <a:lumOff val="25000"/>
                  </a:schemeClr>
                </a:solidFill>
                <a:latin typeface="微软雅黑" panose="020B0503020204020204" pitchFamily="34" charset="-122"/>
                <a:ea typeface="微软雅黑" panose="020B0503020204020204" pitchFamily="34" charset="-122"/>
              </a:rPr>
              <a:t>中，因</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疏水链段从水溶液中撤出并聚集引起自由能</a:t>
            </a:r>
            <a:r>
              <a:rPr lang="zh-CN" altLang="en-US" sz="2000" dirty="0" smtClean="0">
                <a:solidFill>
                  <a:schemeClr val="tx1">
                    <a:lumMod val="75000"/>
                    <a:lumOff val="25000"/>
                  </a:schemeClr>
                </a:solidFill>
                <a:latin typeface="微软雅黑" panose="020B0503020204020204" pitchFamily="34" charset="-122"/>
                <a:ea typeface="微软雅黑" panose="020B0503020204020204" pitchFamily="34" charset="-122"/>
              </a:rPr>
              <a:t>降低</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2000" dirty="0" smtClean="0">
                <a:solidFill>
                  <a:schemeClr val="tx1">
                    <a:lumMod val="75000"/>
                    <a:lumOff val="25000"/>
                  </a:schemeClr>
                </a:solidFill>
                <a:latin typeface="微软雅黑" panose="020B0503020204020204" pitchFamily="34" charset="-122"/>
                <a:ea typeface="微软雅黑" panose="020B0503020204020204" pitchFamily="34" charset="-122"/>
              </a:rPr>
              <a:t>从而</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自发形成的热力学稳定体系</a:t>
            </a:r>
            <a:r>
              <a:rPr lang="zh-CN" altLang="en-US" sz="2000" dirty="0" smtClean="0">
                <a:solidFill>
                  <a:schemeClr val="tx1">
                    <a:lumMod val="75000"/>
                    <a:lumOff val="25000"/>
                  </a:schemeClr>
                </a:solidFill>
                <a:latin typeface="微软雅黑" panose="020B0503020204020204" pitchFamily="34" charset="-122"/>
                <a:ea typeface="微软雅黑" panose="020B0503020204020204" pitchFamily="34" charset="-122"/>
              </a:rPr>
              <a:t>。</a:t>
            </a:r>
            <a:endPar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endParaRPr>
          </a:p>
          <a:p>
            <a:pPr indent="-457200" defTabSz="609585">
              <a:lnSpc>
                <a:spcPct val="200000"/>
              </a:lnSpc>
              <a:buFont typeface="+mj-lt"/>
              <a:buAutoNum type="arabicPeriod"/>
            </a:pPr>
            <a:r>
              <a:rPr lang="zh-CN" altLang="en-US" sz="2000" dirty="0" smtClean="0">
                <a:solidFill>
                  <a:schemeClr val="tx1">
                    <a:lumMod val="75000"/>
                    <a:lumOff val="25000"/>
                  </a:schemeClr>
                </a:solidFill>
                <a:latin typeface="微软雅黑" panose="020B0503020204020204" pitchFamily="34" charset="-122"/>
                <a:ea typeface="微软雅黑" panose="020B0503020204020204" pitchFamily="34" charset="-122"/>
              </a:rPr>
              <a:t>聚合物</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胶束的粒径一般在 </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10 ~ 100 nm </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之间，且粒径分布很窄，</a:t>
            </a:r>
            <a:r>
              <a:rPr lang="zh-CN" altLang="en-US" sz="2000" dirty="0">
                <a:solidFill>
                  <a:srgbClr val="FF0000"/>
                </a:solidFill>
                <a:latin typeface="微软雅黑" panose="020B0503020204020204" pitchFamily="34" charset="-122"/>
                <a:ea typeface="微软雅黑" panose="020B0503020204020204" pitchFamily="34" charset="-122"/>
              </a:rPr>
              <a:t>易于穿过血管壁进入组织</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从而</a:t>
            </a:r>
            <a:r>
              <a:rPr lang="zh-CN" altLang="en-US" sz="2000" dirty="0">
                <a:solidFill>
                  <a:srgbClr val="FF0000"/>
                </a:solidFill>
                <a:latin typeface="微软雅黑" panose="020B0503020204020204" pitchFamily="34" charset="-122"/>
                <a:ea typeface="微软雅黑" panose="020B0503020204020204" pitchFamily="34" charset="-122"/>
              </a:rPr>
              <a:t>避免肾小球的滤过</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。聚合物胶束的纳米级粒径</a:t>
            </a:r>
            <a:r>
              <a:rPr lang="zh-CN" altLang="en-US" sz="2000" dirty="0">
                <a:solidFill>
                  <a:srgbClr val="FF0000"/>
                </a:solidFill>
                <a:latin typeface="微软雅黑" panose="020B0503020204020204" pitchFamily="34" charset="-122"/>
                <a:ea typeface="微软雅黑" panose="020B0503020204020204" pitchFamily="34" charset="-122"/>
              </a:rPr>
              <a:t>有利于细胞的摄取</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，通过细胞内吞使药物进入细胞，</a:t>
            </a:r>
            <a:r>
              <a:rPr lang="zh-CN" altLang="en-US" sz="2000" dirty="0">
                <a:solidFill>
                  <a:srgbClr val="FF0000"/>
                </a:solidFill>
                <a:latin typeface="微软雅黑" panose="020B0503020204020204" pitchFamily="34" charset="-122"/>
                <a:ea typeface="微软雅黑" panose="020B0503020204020204" pitchFamily="34" charset="-122"/>
              </a:rPr>
              <a:t>克服了药物释放机制引起的多药耐药</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a:t>
            </a:r>
          </a:p>
        </p:txBody>
      </p:sp>
    </p:spTree>
    <p:extLst>
      <p:ext uri="{BB962C8B-B14F-4D97-AF65-F5344CB8AC3E}">
        <p14:creationId xmlns:p14="http://schemas.microsoft.com/office/powerpoint/2010/main" val="1017123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61">
                                            <p:txEl>
                                              <p:pRg st="0" end="0"/>
                                            </p:txEl>
                                          </p:spTgt>
                                        </p:tgtEl>
                                        <p:attrNameLst>
                                          <p:attrName>style.visibility</p:attrName>
                                        </p:attrNameLst>
                                      </p:cBhvr>
                                      <p:to>
                                        <p:strVal val="visible"/>
                                      </p:to>
                                    </p:set>
                                    <p:animEffect transition="in" filter="fade">
                                      <p:cBhvr>
                                        <p:cTn id="7" dur="500"/>
                                        <p:tgtEl>
                                          <p:spTgt spid="261">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61">
                                            <p:txEl>
                                              <p:pRg st="1" end="1"/>
                                            </p:txEl>
                                          </p:spTgt>
                                        </p:tgtEl>
                                        <p:attrNameLst>
                                          <p:attrName>style.visibility</p:attrName>
                                        </p:attrNameLst>
                                      </p:cBhvr>
                                      <p:to>
                                        <p:strVal val="visible"/>
                                      </p:to>
                                    </p:set>
                                    <p:animEffect transition="in" filter="fade">
                                      <p:cBhvr>
                                        <p:cTn id="11" dur="500"/>
                                        <p:tgtEl>
                                          <p:spTgt spid="261">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模板页面">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自定义 99">
    <a:dk1>
      <a:srgbClr val="000000"/>
    </a:dk1>
    <a:lt1>
      <a:srgbClr val="FFFFFF"/>
    </a:lt1>
    <a:dk2>
      <a:srgbClr val="000000"/>
    </a:dk2>
    <a:lt2>
      <a:srgbClr val="FFFDFD"/>
    </a:lt2>
    <a:accent1>
      <a:srgbClr val="78A4B1"/>
    </a:accent1>
    <a:accent2>
      <a:srgbClr val="CDCAC2"/>
    </a:accent2>
    <a:accent3>
      <a:srgbClr val="456D79"/>
    </a:accent3>
    <a:accent4>
      <a:srgbClr val="F4EFE9"/>
    </a:accent4>
    <a:accent5>
      <a:srgbClr val="5C91A1"/>
    </a:accent5>
    <a:accent6>
      <a:srgbClr val="666560"/>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Office Theme</Template>
  <TotalTime>456</TotalTime>
  <Words>1690</Words>
  <Application>Microsoft Office PowerPoint</Application>
  <PresentationFormat>全屏显示(4:3)</PresentationFormat>
  <Paragraphs>188</Paragraphs>
  <Slides>40</Slides>
  <Notes>6</Notes>
  <HiddenSlides>0</HiddenSlides>
  <MMClips>0</MMClips>
  <ScaleCrop>false</ScaleCrop>
  <HeadingPairs>
    <vt:vector size="8" baseType="variant">
      <vt:variant>
        <vt:lpstr>已用的字体</vt:lpstr>
      </vt:variant>
      <vt:variant>
        <vt:i4>12</vt:i4>
      </vt:variant>
      <vt:variant>
        <vt:lpstr>主题</vt:lpstr>
      </vt:variant>
      <vt:variant>
        <vt:i4>2</vt:i4>
      </vt:variant>
      <vt:variant>
        <vt:lpstr>嵌入 OLE 服务器</vt:lpstr>
      </vt:variant>
      <vt:variant>
        <vt:i4>2</vt:i4>
      </vt:variant>
      <vt:variant>
        <vt:lpstr>幻灯片标题</vt:lpstr>
      </vt:variant>
      <vt:variant>
        <vt:i4>40</vt:i4>
      </vt:variant>
    </vt:vector>
  </HeadingPairs>
  <TitlesOfParts>
    <vt:vector size="56" baseType="lpstr">
      <vt:lpstr>微软雅黑</vt:lpstr>
      <vt:lpstr>Segoe UI Light</vt:lpstr>
      <vt:lpstr>微软雅黑</vt:lpstr>
      <vt:lpstr>Century Gothic</vt:lpstr>
      <vt:lpstr>Times New Roman</vt:lpstr>
      <vt:lpstr>Wingdings</vt:lpstr>
      <vt:lpstr>等线 Light</vt:lpstr>
      <vt:lpstr>Calibri Light</vt:lpstr>
      <vt:lpstr>宋体</vt:lpstr>
      <vt:lpstr>Calibri</vt:lpstr>
      <vt:lpstr>Arial</vt:lpstr>
      <vt:lpstr>等线</vt:lpstr>
      <vt:lpstr>OfficePLUS</vt:lpstr>
      <vt:lpstr>模板页面</vt:lpstr>
      <vt:lpstr>CS ChemDraw Drawing</vt:lpstr>
      <vt:lpstr>Graph</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
  <dc:creator>OfficePLUS</dc:creator>
  <cp:keywords/>
  <dc:description/>
  <cp:lastModifiedBy>何雨航</cp:lastModifiedBy>
  <cp:revision>191</cp:revision>
  <dcterms:created xsi:type="dcterms:W3CDTF">2015-08-18T02:51:41Z</dcterms:created>
  <dcterms:modified xsi:type="dcterms:W3CDTF">2017-06-01T15:21:01Z</dcterms:modified>
  <cp:category/>
</cp:coreProperties>
</file>